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3" r:id="rId3"/>
    <p:sldId id="308" r:id="rId4"/>
    <p:sldId id="309" r:id="rId5"/>
    <p:sldId id="310" r:id="rId6"/>
    <p:sldId id="311" r:id="rId7"/>
    <p:sldId id="312" r:id="rId8"/>
    <p:sldId id="289" r:id="rId9"/>
    <p:sldId id="302" r:id="rId10"/>
    <p:sldId id="299" r:id="rId11"/>
    <p:sldId id="298" r:id="rId12"/>
    <p:sldId id="313" r:id="rId13"/>
    <p:sldId id="300" r:id="rId14"/>
    <p:sldId id="295" r:id="rId15"/>
    <p:sldId id="304" r:id="rId16"/>
    <p:sldId id="296" r:id="rId17"/>
    <p:sldId id="297" r:id="rId18"/>
    <p:sldId id="307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508"/>
    <a:srgbClr val="556508"/>
    <a:srgbClr val="BBC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33" autoAdjust="0"/>
    <p:restoredTop sz="94068" autoAdjust="0"/>
  </p:normalViewPr>
  <p:slideViewPr>
    <p:cSldViewPr>
      <p:cViewPr>
        <p:scale>
          <a:sx n="90" d="100"/>
          <a:sy n="90" d="100"/>
        </p:scale>
        <p:origin x="-1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7BAB3-7FEB-4A9D-AE16-EBA00AC42963}" type="datetimeFigureOut">
              <a:rPr lang="en-US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7A0BE9-AD4C-4B5F-A371-32B7962E4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82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DAE5AB-1040-4118-85EF-71F1D21031F5}" type="datetimeFigureOut">
              <a:rPr lang="en-US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A500D-1F85-493D-895B-DC3DC4E84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86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2FD74-94F7-4E8B-9078-3F02D60C00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91030-57E2-4CC4-83E7-A82810B0CB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818020-99B7-4FFE-AF1F-8BE0C3C6657B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554A-29A7-486A-BE83-95CC262528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9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26C4C-7920-4249-A019-6013B21671CF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6F681-9411-412F-8F2C-8851EACA31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0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F34B9-5765-4AEF-BB36-9592DDE3B894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1FC4A-82EE-466A-9607-FEE54B6E3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0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3314-2F8A-4FFF-A4C1-5575A6F505C2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99AF7-A01F-4788-BF9B-69815ECE0E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8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B84B1-451D-4507-B4E8-794FCB03D9DC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EB2C4-D66B-4150-B3F6-A8B4EB1B20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1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D564F-AB8E-4BE3-8E10-CD120B83ABC0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3D1AB-6E82-47D5-ACF8-4080EB6F6B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6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335DA-361F-45CD-9B3C-9851F2D3F959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53D7B-8C82-40CB-B788-86BA9B8C93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399ED-45FE-482E-AC53-CF7F5ADAFA12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E2BA9-B753-46E0-9503-1F3CFD8C77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8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5706D-FB30-4B7F-9799-32701B75EEA7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74656-1895-4F07-914A-711057C81E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4F897-0B92-493F-9398-AC70AE164F52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C6CBE-656B-4ADD-97BB-79D40283AC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6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90F52-F4F9-4523-9CFB-7E7AD8F9B7FC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D475A-DB5D-4875-8AB9-11C819C8C9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0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818BC7-F6B4-4A82-80A7-B22A283787BF}" type="datetimeFigureOut">
              <a:rPr lang="en-US" smtClean="0"/>
              <a:pPr>
                <a:defRPr/>
              </a:pPr>
              <a:t>7/13/12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27AFD2-CC7D-4732-8183-172F6B335B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20" y="228600"/>
            <a:ext cx="45897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aramond" pitchFamily="18" charset="0"/>
              </a:rPr>
              <a:t>Fremont County – Green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6508"/>
                </a:solidFill>
                <a:latin typeface="Garamond" pitchFamily="18" charset="0"/>
              </a:rPr>
              <a:t>Spring 2012</a:t>
            </a:r>
            <a:endParaRPr lang="en-US" dirty="0">
              <a:solidFill>
                <a:srgbClr val="556508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Research Team: Jacob Tolman, Justin Andersen, Thresia </a:t>
            </a:r>
            <a:r>
              <a:rPr lang="en-US" dirty="0" err="1" smtClean="0">
                <a:latin typeface="Garamond" pitchFamily="18" charset="0"/>
              </a:rPr>
              <a:t>Mouritsen</a:t>
            </a:r>
            <a:r>
              <a:rPr lang="en-US" dirty="0" smtClean="0">
                <a:latin typeface="Garamond" pitchFamily="18" charset="0"/>
              </a:rPr>
              <a:t>, Joseph </a:t>
            </a:r>
            <a:r>
              <a:rPr lang="en-US" dirty="0" err="1" smtClean="0">
                <a:latin typeface="Garamond" pitchFamily="18" charset="0"/>
              </a:rPr>
              <a:t>Huckbody</a:t>
            </a:r>
            <a:r>
              <a:rPr lang="en-US" dirty="0" smtClean="0">
                <a:latin typeface="Garamond" pitchFamily="18" charset="0"/>
              </a:rPr>
              <a:t>, John Beck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" pitchFamily="18" charset="0"/>
              </a:rPr>
              <a:t>Feasibility Study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Wind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40386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Pros: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aramond"/>
                <a:cs typeface="Garamond"/>
              </a:rPr>
              <a:t>Wind is free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aramond"/>
                <a:cs typeface="Garamond"/>
              </a:rPr>
              <a:t>Multiple vendors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aramond"/>
                <a:cs typeface="Garamond"/>
              </a:rPr>
              <a:t>Residential tax incentives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386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Cons: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aramond"/>
                <a:cs typeface="Garamond"/>
              </a:rPr>
              <a:t>Dependent on wind patterns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aramond"/>
                <a:cs typeface="Garamond"/>
              </a:rPr>
              <a:t>Prices are high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Garamond"/>
                <a:cs typeface="Garamond"/>
              </a:rPr>
              <a:t>Aesthetics</a:t>
            </a:r>
            <a:endParaRPr lang="en-US" sz="2400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19200"/>
            <a:ext cx="8763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Solar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Two types: PV and CSP</a:t>
            </a:r>
          </a:p>
          <a:p>
            <a:r>
              <a:rPr lang="en-US" sz="2400" dirty="0" smtClean="0">
                <a:latin typeface="Garamond"/>
                <a:cs typeface="Garamond"/>
              </a:rPr>
              <a:t>Minimal real estate requirements</a:t>
            </a:r>
          </a:p>
          <a:p>
            <a:r>
              <a:rPr lang="en-US" sz="2400" dirty="0" smtClean="0">
                <a:latin typeface="Garamond"/>
                <a:cs typeface="Garamond"/>
              </a:rPr>
              <a:t>Lowest cost of energies researched</a:t>
            </a:r>
          </a:p>
          <a:p>
            <a:r>
              <a:rPr lang="en-US" sz="2400" dirty="0" smtClean="0">
                <a:latin typeface="Garamond"/>
                <a:cs typeface="Garamond"/>
              </a:rPr>
              <a:t>Payback period: 3-5 years</a:t>
            </a:r>
          </a:p>
          <a:p>
            <a:r>
              <a:rPr lang="en-US" sz="2400" dirty="0" smtClean="0">
                <a:latin typeface="Garamond"/>
                <a:cs typeface="Garamond"/>
              </a:rPr>
              <a:t>Tax benefits till 2017</a:t>
            </a:r>
          </a:p>
          <a:p>
            <a:r>
              <a:rPr lang="en-US" sz="2400" dirty="0" smtClean="0">
                <a:latin typeface="Garamond"/>
                <a:cs typeface="Garamond"/>
              </a:rPr>
              <a:t>Efficiencies range from 5% to 42%</a:t>
            </a:r>
            <a:endParaRPr lang="en-US" sz="2400" dirty="0"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723130" cy="28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aramond"/>
                <a:cs typeface="Garamond"/>
              </a:rPr>
              <a:t>(http://</a:t>
            </a:r>
            <a:r>
              <a:rPr lang="en-US" sz="1200" dirty="0" err="1">
                <a:latin typeface="Garamond"/>
                <a:cs typeface="Garamond"/>
              </a:rPr>
              <a:t>www.eere.energy.gov</a:t>
            </a:r>
            <a:r>
              <a:rPr lang="en-US" sz="1200" dirty="0">
                <a:latin typeface="Garamond"/>
                <a:cs typeface="Garamond"/>
              </a:rPr>
              <a:t>/basics/</a:t>
            </a:r>
            <a:r>
              <a:rPr lang="en-US" sz="1200" dirty="0" err="1">
                <a:latin typeface="Garamond"/>
                <a:cs typeface="Garamond"/>
              </a:rPr>
              <a:t>renewable_energy</a:t>
            </a:r>
            <a:r>
              <a:rPr lang="en-US" sz="1200" dirty="0">
                <a:latin typeface="Garamond"/>
                <a:cs typeface="Garamond"/>
              </a:rPr>
              <a:t>/</a:t>
            </a:r>
            <a:r>
              <a:rPr lang="en-US" sz="1200" dirty="0" err="1">
                <a:latin typeface="Garamond"/>
                <a:cs typeface="Garamond"/>
              </a:rPr>
              <a:t>pv_systems.html</a:t>
            </a:r>
            <a:r>
              <a:rPr lang="en-US" sz="1200" dirty="0">
                <a:latin typeface="Garamond"/>
                <a:cs typeface="Garamond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Solar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314" y="0"/>
            <a:ext cx="918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Solar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1600" y="4724400"/>
            <a:ext cx="2624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Pros: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Sunlight is free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Tax incentive period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Low cost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Short payback period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Low maintenance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724400"/>
            <a:ext cx="2788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Cons: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Cold climate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Low average efficiency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Garamond"/>
                <a:cs typeface="Garamond"/>
              </a:rPr>
              <a:t>Zero permanent job creation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447800"/>
            <a:ext cx="693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solidFill>
                  <a:srgbClr val="506508"/>
                </a:solidFill>
                <a:latin typeface="Garamond" pitchFamily="18" charset="0"/>
                <a:cs typeface="Times New Roman" pitchFamily="18" charset="0"/>
              </a:rPr>
              <a:t>Micro Hydro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197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potential locations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Initial investment cost: $10,000 - $30,000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Payback period: 5 – 24 years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Yearly maintenance cost 1.5% - 2.5%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No ecological impact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State-level permits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Energy prices: 5.1 – 11.3 cents per kWh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4" cstate="print"/>
          <a:srcRect l="18664" t="17572" r="33174" b="14058"/>
          <a:stretch>
            <a:fillRect/>
          </a:stretch>
        </p:blipFill>
        <p:spPr bwMode="auto">
          <a:xfrm>
            <a:off x="4648200" y="16002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506508"/>
                </a:solidFill>
                <a:effectLst/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Micro Hydro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06508"/>
              </a:solidFill>
              <a:effectLst/>
              <a:uLnTx/>
              <a:uFillTx/>
              <a:latin typeface="Garamond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1600200"/>
            <a:ext cx="3657600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Pros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Many possible locations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Inexpensive installation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Low maintenance costs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Steady flow of natural resource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Environmentally friendly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16002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aramond" pitchFamily="18" charset="0"/>
              </a:rPr>
              <a:t>Cons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Low power output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Rural location of sites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Garamond" pitchFamily="18" charset="0"/>
              </a:rPr>
              <a:t> Little job creation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Geothermal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Garamond" pitchFamily="18" charset="0"/>
              </a:rPr>
              <a:t>Newdale, Fremont County, Idaho</a:t>
            </a:r>
            <a:endParaRPr lang="en-US" sz="2000" dirty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Temperatures point to a binary cycle system </a:t>
            </a:r>
            <a:endParaRPr lang="en-US" sz="2000" dirty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Costs per kWh: 6 </a:t>
            </a:r>
            <a:r>
              <a:rPr lang="en-US" sz="2000" dirty="0">
                <a:latin typeface="Garamond" pitchFamily="18" charset="0"/>
              </a:rPr>
              <a:t>to 8 cents per </a:t>
            </a:r>
            <a:r>
              <a:rPr lang="en-US" sz="2000" dirty="0" smtClean="0">
                <a:latin typeface="Garamond" pitchFamily="18" charset="0"/>
              </a:rPr>
              <a:t>kWh </a:t>
            </a:r>
          </a:p>
          <a:p>
            <a:r>
              <a:rPr lang="en-US" sz="2000" dirty="0" smtClean="0">
                <a:latin typeface="Garamond" pitchFamily="18" charset="0"/>
              </a:rPr>
              <a:t>Tax incentive for </a:t>
            </a:r>
            <a:r>
              <a:rPr lang="en-US" sz="2000" dirty="0">
                <a:latin typeface="Garamond" pitchFamily="18" charset="0"/>
              </a:rPr>
              <a:t>plants placed in service by December 31, </a:t>
            </a:r>
            <a:r>
              <a:rPr lang="en-US" sz="2000" dirty="0" smtClean="0">
                <a:latin typeface="Garamond" pitchFamily="18" charset="0"/>
              </a:rPr>
              <a:t>2013: amount </a:t>
            </a:r>
            <a:r>
              <a:rPr lang="en-US" sz="2000" dirty="0">
                <a:latin typeface="Garamond" pitchFamily="18" charset="0"/>
              </a:rPr>
              <a:t>of 2.2¢/kWh. </a:t>
            </a:r>
          </a:p>
          <a:p>
            <a:r>
              <a:rPr lang="en-US" sz="2000" dirty="0" smtClean="0">
                <a:latin typeface="Garamond" pitchFamily="18" charset="0"/>
              </a:rPr>
              <a:t>Total investment approximately </a:t>
            </a:r>
            <a:r>
              <a:rPr lang="en-US" sz="2000" dirty="0">
                <a:latin typeface="Garamond" pitchFamily="18" charset="0"/>
              </a:rPr>
              <a:t>$13 million to build 3 to 5 production wells in the Newdale location. The Department of Energy estimates </a:t>
            </a:r>
            <a:r>
              <a:rPr lang="en-US" sz="2000" dirty="0" smtClean="0">
                <a:latin typeface="Garamond" pitchFamily="18" charset="0"/>
              </a:rPr>
              <a:t>costs </a:t>
            </a:r>
            <a:r>
              <a:rPr lang="en-US" sz="2000" dirty="0">
                <a:latin typeface="Garamond" pitchFamily="18" charset="0"/>
              </a:rPr>
              <a:t>around $2500 per installed kW.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las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038600"/>
            <a:ext cx="4562818" cy="237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56508"/>
                </a:solidFill>
                <a:latin typeface="Garamond"/>
                <a:cs typeface="Garamond"/>
              </a:rPr>
              <a:t>Geothermal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Garamond" pitchFamily="18" charset="0"/>
              </a:rPr>
              <a:t>V</a:t>
            </a:r>
            <a:r>
              <a:rPr lang="en-US" sz="2000" dirty="0" smtClean="0">
                <a:latin typeface="Garamond" pitchFamily="18" charset="0"/>
              </a:rPr>
              <a:t>irtually </a:t>
            </a:r>
            <a:r>
              <a:rPr lang="en-US" sz="2000" dirty="0">
                <a:latin typeface="Garamond" pitchFamily="18" charset="0"/>
              </a:rPr>
              <a:t>no </a:t>
            </a:r>
            <a:r>
              <a:rPr lang="en-US" sz="2000" dirty="0" smtClean="0">
                <a:latin typeface="Garamond" pitchFamily="18" charset="0"/>
              </a:rPr>
              <a:t>pollutants, low </a:t>
            </a:r>
            <a:r>
              <a:rPr lang="en-US" sz="2000" dirty="0">
                <a:latin typeface="Garamond" pitchFamily="18" charset="0"/>
              </a:rPr>
              <a:t>steam point </a:t>
            </a:r>
            <a:r>
              <a:rPr lang="en-US" sz="2000" dirty="0" smtClean="0">
                <a:latin typeface="Garamond" pitchFamily="18" charset="0"/>
              </a:rPr>
              <a:t>liquid, &amp; zero emissions </a:t>
            </a:r>
            <a:endParaRPr lang="en-US" sz="2000" dirty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Availability &amp; efficiency</a:t>
            </a:r>
            <a:endParaRPr lang="en-US" sz="2000" dirty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Versatility: homes and/or businesses </a:t>
            </a:r>
            <a:endParaRPr lang="en-US" sz="2000" dirty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Job creation: about </a:t>
            </a:r>
            <a:r>
              <a:rPr lang="en-US" sz="2000" dirty="0">
                <a:latin typeface="Garamond" pitchFamily="18" charset="0"/>
              </a:rPr>
              <a:t>1.7 permanent jobs per megawatt (MW) of capacity installed.  </a:t>
            </a:r>
          </a:p>
          <a:p>
            <a:r>
              <a:rPr lang="en-US" sz="2000" dirty="0" smtClean="0">
                <a:latin typeface="Garamond" pitchFamily="18" charset="0"/>
              </a:rPr>
              <a:t>Side effects: greenhouses, mineral revenue, long-term energy supply and job creation</a:t>
            </a:r>
          </a:p>
          <a:p>
            <a:r>
              <a:rPr lang="en-US" sz="2000" dirty="0" smtClean="0">
                <a:latin typeface="Garamond" pitchFamily="18" charset="0"/>
              </a:rPr>
              <a:t>Up front costs</a:t>
            </a:r>
          </a:p>
          <a:p>
            <a:r>
              <a:rPr lang="en-US" sz="2000" dirty="0" smtClean="0">
                <a:latin typeface="Garamond" pitchFamily="18" charset="0"/>
              </a:rPr>
              <a:t>Payback: 10-20 years</a:t>
            </a:r>
            <a:endParaRPr lang="en-US" sz="2000" dirty="0">
              <a:latin typeface="Garamond" pitchFamily="18" charset="0"/>
            </a:endParaRPr>
          </a:p>
          <a:p>
            <a:endParaRPr lang="en-US" sz="2000" dirty="0">
              <a:latin typeface="Garamond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56508"/>
                </a:solidFill>
                <a:latin typeface="Garamond"/>
                <a:cs typeface="Garamond"/>
              </a:rPr>
              <a:t>Geothermal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00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Garamond" pitchFamily="18" charset="0"/>
              </a:rPr>
              <a:t>Pros</a:t>
            </a:r>
          </a:p>
          <a:p>
            <a:r>
              <a:rPr lang="en-US" sz="2000" dirty="0" smtClean="0">
                <a:latin typeface="Garamond" pitchFamily="18" charset="0"/>
              </a:rPr>
              <a:t>Geothermal resources are available in the area for energy production.</a:t>
            </a:r>
          </a:p>
          <a:p>
            <a:r>
              <a:rPr lang="en-US" sz="2000" dirty="0" smtClean="0">
                <a:latin typeface="Garamond" pitchFamily="18" charset="0"/>
              </a:rPr>
              <a:t>Job creation</a:t>
            </a:r>
          </a:p>
          <a:p>
            <a:r>
              <a:rPr lang="en-US" sz="2000" dirty="0" smtClean="0">
                <a:latin typeface="Garamond" pitchFamily="18" charset="0"/>
              </a:rPr>
              <a:t>There are multiple available uses for the resource (greenhouse/direct application for heating homes and businesses)</a:t>
            </a:r>
          </a:p>
          <a:p>
            <a:r>
              <a:rPr lang="en-US" sz="2000" dirty="0" smtClean="0">
                <a:latin typeface="Garamond" pitchFamily="18" charset="0"/>
              </a:rPr>
              <a:t>Low, dependable cost of energy</a:t>
            </a:r>
          </a:p>
          <a:p>
            <a:r>
              <a:rPr lang="en-US" sz="2000" dirty="0" smtClean="0">
                <a:latin typeface="Garamond" pitchFamily="18" charset="0"/>
              </a:rPr>
              <a:t>Zero emissions from Binary power plant</a:t>
            </a:r>
          </a:p>
          <a:p>
            <a:endParaRPr lang="en-US" sz="2000" dirty="0">
              <a:latin typeface="Garamond" pitchFamily="18" charset="0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7"/>
          <p:cNvSpPr txBox="1">
            <a:spLocks/>
          </p:cNvSpPr>
          <p:nvPr/>
        </p:nvSpPr>
        <p:spPr>
          <a:xfrm>
            <a:off x="4114800" y="1600200"/>
            <a:ext cx="3581400" cy="464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Cons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aramond" pitchFamily="18" charset="0"/>
              </a:rPr>
              <a:t>High upfront costs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aramond" pitchFamily="18" charset="0"/>
              </a:rPr>
              <a:t>There are some documented effects of opening an underground reservoir (micro quakes, ground </a:t>
            </a:r>
            <a:r>
              <a:rPr lang="en-US" sz="2000" dirty="0" err="1" smtClean="0">
                <a:latin typeface="Garamond" pitchFamily="18" charset="0"/>
              </a:rPr>
              <a:t>sinkage</a:t>
            </a:r>
            <a:r>
              <a:rPr lang="en-US" sz="2000" dirty="0" smtClean="0">
                <a:latin typeface="Garamond" pitchFamily="18" charset="0"/>
              </a:rPr>
              <a:t>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aramond" pitchFamily="18" charset="0"/>
              </a:rPr>
              <a:t>Long payback period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aramond" pitchFamily="18" charset="0"/>
              </a:rPr>
              <a:t>Much of the known </a:t>
            </a:r>
            <a:r>
              <a:rPr lang="en-US" sz="2000" dirty="0" err="1" smtClean="0">
                <a:latin typeface="Garamond" pitchFamily="18" charset="0"/>
              </a:rPr>
              <a:t>Newdale</a:t>
            </a:r>
            <a:r>
              <a:rPr lang="en-US" sz="2000" dirty="0" smtClean="0">
                <a:latin typeface="Garamond" pitchFamily="18" charset="0"/>
              </a:rPr>
              <a:t> area land with geothermal capabilities is privately owned.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 pitchFamily="18" charset="0"/>
              </a:rPr>
              <a:t>Recommendations</a:t>
            </a:r>
            <a:endParaRPr lang="en-US" dirty="0">
              <a:solidFill>
                <a:schemeClr val="accent3"/>
              </a:solidFill>
              <a:latin typeface="Garamond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81" y="1676400"/>
            <a:ext cx="8367619" cy="261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724400"/>
            <a:ext cx="87254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Residential solar &amp; small wind are ready for on-grid installation.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Geothermal requires additional testing to pinpoint temperature and location, but is </a:t>
            </a:r>
          </a:p>
          <a:p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 cheap and viable.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Micro hydro depends on remoteness from grid connection. Individual sites need assessment.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Natural gas can threaten the environment, but energy production is the highest.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Big wind does not have required geography and wind patterns.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Biomass requires heavy subsidies. Long-term fuel source is unreliable.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Tax Incentives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Garamond"/>
                <a:cs typeface="Garamond"/>
              </a:rPr>
              <a:t>Energy source:					Expiration:		Benefit:</a:t>
            </a:r>
          </a:p>
          <a:p>
            <a:pPr marL="0" indent="0">
              <a:buNone/>
            </a:pPr>
            <a:r>
              <a:rPr lang="en-US" sz="2000" i="1" dirty="0" smtClean="0">
                <a:latin typeface="Garamond"/>
                <a:cs typeface="Garamond"/>
              </a:rPr>
              <a:t>Utility</a:t>
            </a:r>
            <a:r>
              <a:rPr lang="en-US" sz="2000" i="1" dirty="0">
                <a:latin typeface="Garamond"/>
                <a:cs typeface="Garamond"/>
              </a:rPr>
              <a:t> </a:t>
            </a:r>
            <a:r>
              <a:rPr lang="en-US" sz="2000" i="1" dirty="0" smtClean="0">
                <a:latin typeface="Garamond"/>
                <a:cs typeface="Garamond"/>
              </a:rPr>
              <a:t>&amp; Commercial</a:t>
            </a:r>
            <a:r>
              <a:rPr lang="en-US" sz="2000" dirty="0" smtClean="0">
                <a:latin typeface="Garamond"/>
                <a:cs typeface="Garamond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Garamond"/>
                <a:cs typeface="Garamond"/>
              </a:rPr>
              <a:t>	</a:t>
            </a:r>
            <a:r>
              <a:rPr lang="en-US" sz="2000" dirty="0" smtClean="0">
                <a:latin typeface="Garamond"/>
                <a:cs typeface="Garamond"/>
              </a:rPr>
              <a:t>Large </a:t>
            </a:r>
            <a:r>
              <a:rPr lang="en-US" sz="2000" dirty="0">
                <a:latin typeface="Garamond"/>
                <a:cs typeface="Garamond"/>
              </a:rPr>
              <a:t>Wind	</a:t>
            </a:r>
            <a:r>
              <a:rPr lang="en-US" sz="2000" dirty="0" smtClean="0">
                <a:latin typeface="Garamond"/>
                <a:cs typeface="Garamond"/>
              </a:rPr>
              <a:t>				Jan </a:t>
            </a:r>
            <a:r>
              <a:rPr lang="en-US" sz="2000" dirty="0">
                <a:latin typeface="Garamond"/>
                <a:cs typeface="Garamond"/>
              </a:rPr>
              <a:t>1, 2013	30%	</a:t>
            </a:r>
            <a:r>
              <a:rPr lang="en-US" sz="2000" dirty="0" smtClean="0">
                <a:latin typeface="Garamond"/>
                <a:cs typeface="Garamond"/>
              </a:rPr>
              <a:t> grant refund</a:t>
            </a:r>
          </a:p>
          <a:p>
            <a:pPr marL="0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	Small Wind					Jan 1, 2017	30%	 grant refund</a:t>
            </a:r>
          </a:p>
          <a:p>
            <a:pPr marL="0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	Open</a:t>
            </a:r>
            <a:r>
              <a:rPr lang="en-US" sz="2000" dirty="0">
                <a:latin typeface="Garamond"/>
                <a:cs typeface="Garamond"/>
              </a:rPr>
              <a:t>-loop Biomass Facility	</a:t>
            </a:r>
            <a:r>
              <a:rPr lang="en-US" sz="2000" dirty="0" smtClean="0">
                <a:latin typeface="Garamond"/>
                <a:cs typeface="Garamond"/>
              </a:rPr>
              <a:t>	Jan </a:t>
            </a:r>
            <a:r>
              <a:rPr lang="en-US" sz="2000" dirty="0">
                <a:latin typeface="Garamond"/>
                <a:cs typeface="Garamond"/>
              </a:rPr>
              <a:t>1, 2014	30%	</a:t>
            </a:r>
            <a:r>
              <a:rPr lang="en-US" sz="2000" dirty="0" smtClean="0">
                <a:latin typeface="Garamond"/>
                <a:cs typeface="Garamond"/>
              </a:rPr>
              <a:t> grant refund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	Geothermal </a:t>
            </a:r>
            <a:r>
              <a:rPr lang="en-US" sz="2000" dirty="0">
                <a:latin typeface="Garamond"/>
                <a:cs typeface="Garamond"/>
              </a:rPr>
              <a:t>	</a:t>
            </a:r>
            <a:r>
              <a:rPr lang="en-US" sz="2000" dirty="0" smtClean="0">
                <a:latin typeface="Garamond"/>
                <a:cs typeface="Garamond"/>
              </a:rPr>
              <a:t>			</a:t>
            </a:r>
            <a:r>
              <a:rPr lang="en-US" sz="2000" dirty="0">
                <a:latin typeface="Garamond"/>
                <a:cs typeface="Garamond"/>
              </a:rPr>
              <a:t>	Jan 1, 2014	30</a:t>
            </a:r>
            <a:r>
              <a:rPr lang="en-US" sz="2000" dirty="0" smtClean="0">
                <a:latin typeface="Garamond"/>
                <a:cs typeface="Garamond"/>
              </a:rPr>
              <a:t>% grant refund</a:t>
            </a:r>
          </a:p>
          <a:p>
            <a:pPr marL="0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	Geothermal </a:t>
            </a:r>
            <a:r>
              <a:rPr lang="en-US" sz="2000" dirty="0">
                <a:latin typeface="Garamond"/>
                <a:cs typeface="Garamond"/>
              </a:rPr>
              <a:t>Heat Pumps	</a:t>
            </a:r>
            <a:r>
              <a:rPr lang="en-US" sz="2000" dirty="0" smtClean="0">
                <a:latin typeface="Garamond"/>
                <a:cs typeface="Garamond"/>
              </a:rPr>
              <a:t>	Jan </a:t>
            </a:r>
            <a:r>
              <a:rPr lang="en-US" sz="2000" dirty="0">
                <a:latin typeface="Garamond"/>
                <a:cs typeface="Garamond"/>
              </a:rPr>
              <a:t>1, 2017	10%	</a:t>
            </a:r>
            <a:r>
              <a:rPr lang="en-US" sz="2000" dirty="0" smtClean="0">
                <a:latin typeface="Garamond"/>
                <a:cs typeface="Garamond"/>
              </a:rPr>
              <a:t> grant refund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tr-TR" sz="2000" dirty="0" smtClean="0">
                <a:latin typeface="Garamond"/>
                <a:cs typeface="Garamond"/>
              </a:rPr>
              <a:t>	Solar 	</a:t>
            </a:r>
            <a:r>
              <a:rPr lang="tr-TR" sz="2000" dirty="0">
                <a:latin typeface="Garamond"/>
                <a:cs typeface="Garamond"/>
              </a:rPr>
              <a:t>					Jan 1, 2017	30%	</a:t>
            </a:r>
            <a:r>
              <a:rPr lang="tr-TR" sz="2000" dirty="0" smtClean="0">
                <a:latin typeface="Garamond"/>
                <a:cs typeface="Garamond"/>
              </a:rPr>
              <a:t> </a:t>
            </a:r>
            <a:r>
              <a:rPr lang="en-US" sz="2000" dirty="0">
                <a:latin typeface="Garamond"/>
                <a:cs typeface="Garamond"/>
              </a:rPr>
              <a:t>grant refund</a:t>
            </a:r>
          </a:p>
          <a:p>
            <a:pPr marL="0" indent="0">
              <a:buNone/>
            </a:pPr>
            <a:endParaRPr lang="en-US" sz="2000" i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000" i="1" dirty="0" smtClean="0">
                <a:latin typeface="Garamond"/>
                <a:cs typeface="Garamond"/>
              </a:rPr>
              <a:t>Residential</a:t>
            </a:r>
          </a:p>
          <a:p>
            <a:pPr marL="0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	Solar, Biomass, Wind, &amp;			Jan 1, 2017	Income tax deduction of</a:t>
            </a:r>
          </a:p>
          <a:p>
            <a:pPr marL="0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	Geothermal 								40% year one, 20% years 2-4. 											Limit $5K per year and $20K 											total.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b="1" dirty="0"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6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Biomass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/>
          <a:srcRect l="-1" r="37"/>
          <a:stretch/>
        </p:blipFill>
        <p:spPr>
          <a:xfrm>
            <a:off x="581422" y="2323652"/>
            <a:ext cx="8096219" cy="35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Biomass</a:t>
            </a:r>
            <a:endParaRPr lang="en-US" dirty="0">
              <a:solidFill>
                <a:srgbClr val="556508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Boise County biomass case study: </a:t>
            </a:r>
            <a:r>
              <a:rPr lang="en-US" sz="2000" dirty="0" smtClean="0">
                <a:latin typeface="Garamond"/>
                <a:cs typeface="Garamond"/>
              </a:rPr>
              <a:t>10-13 cents kWh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Biomass cost: $30-45 </a:t>
            </a:r>
            <a:r>
              <a:rPr lang="en-US" sz="2000" dirty="0" err="1" smtClean="0">
                <a:latin typeface="Garamond"/>
                <a:cs typeface="Garamond"/>
              </a:rPr>
              <a:t>bdt</a:t>
            </a:r>
            <a:endParaRPr lang="en-US" sz="2000" dirty="0" smtClean="0">
              <a:latin typeface="Garamond"/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Facility cost: 15.4 Million for a 3MW facility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Current biomass available in Fremont County: 8,732 tons at $30 per </a:t>
            </a:r>
            <a:r>
              <a:rPr lang="en-US" sz="2000" dirty="0" err="1" smtClean="0">
                <a:latin typeface="Garamond"/>
                <a:cs typeface="Garamond"/>
              </a:rPr>
              <a:t>bdt</a:t>
            </a:r>
            <a:endParaRPr lang="en-US" sz="2000" dirty="0" smtClean="0">
              <a:latin typeface="Garamond"/>
              <a:cs typeface="Garamond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1 MW uses 7,500 – 9,000 </a:t>
            </a:r>
            <a:r>
              <a:rPr lang="en-US" sz="2000" dirty="0" err="1" smtClean="0">
                <a:latin typeface="Garamond"/>
                <a:cs typeface="Garamond"/>
              </a:rPr>
              <a:t>bdt</a:t>
            </a:r>
            <a:r>
              <a:rPr lang="en-US" sz="2000" dirty="0" smtClean="0">
                <a:latin typeface="Garamond"/>
                <a:cs typeface="Garamond"/>
              </a:rPr>
              <a:t> annually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Viable at $3.32 </a:t>
            </a:r>
            <a:r>
              <a:rPr lang="en-US" sz="2000" dirty="0" err="1" smtClean="0">
                <a:latin typeface="Garamond"/>
                <a:cs typeface="Garamond"/>
              </a:rPr>
              <a:t>bdt</a:t>
            </a:r>
            <a:r>
              <a:rPr lang="en-US" sz="2000" dirty="0" smtClean="0">
                <a:latin typeface="Garamond"/>
                <a:cs typeface="Garamond"/>
              </a:rPr>
              <a:t> (without subsidies)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Heavy subsidies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7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56508"/>
                </a:solidFill>
                <a:latin typeface="Garamond"/>
                <a:cs typeface="Garamond"/>
              </a:rPr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Garamond"/>
                <a:cs typeface="Garamond"/>
              </a:rPr>
              <a:t>Pros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Simple technology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Utilizes waste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Creates jobs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Garamond"/>
                <a:cs typeface="Garamond"/>
              </a:rPr>
              <a:t>Can be constructed any place close to biomass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Garamond"/>
              <a:cs typeface="Garamond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Garamond"/>
              <a:cs typeface="Garamond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Garamond"/>
              <a:cs typeface="Garamond"/>
            </a:endParaRPr>
          </a:p>
          <a:p>
            <a:endParaRPr lang="en-US" sz="2000" dirty="0" smtClean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5800" y="15240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latin typeface="Garamond"/>
                <a:cs typeface="Garamond"/>
              </a:rPr>
              <a:t>Cons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Garamond"/>
                <a:cs typeface="Garamond"/>
              </a:rPr>
              <a:t>Pollution is high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Garamond"/>
                <a:cs typeface="Garamond"/>
              </a:rPr>
              <a:t>Turn around is long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Garamond"/>
                <a:cs typeface="Garamond"/>
              </a:rPr>
              <a:t>Heavy subsidies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latin typeface="Garamond"/>
                <a:cs typeface="Garamond"/>
              </a:rPr>
              <a:t>Biomass transportation creates a financial burden </a:t>
            </a:r>
          </a:p>
        </p:txBody>
      </p:sp>
    </p:spTree>
    <p:extLst>
      <p:ext uri="{BB962C8B-B14F-4D97-AF65-F5344CB8AC3E}">
        <p14:creationId xmlns:p14="http://schemas.microsoft.com/office/powerpoint/2010/main" val="81927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>
            <a:spLocks/>
          </p:cNvSpPr>
          <p:nvPr/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Natural Gas Designs</a:t>
            </a:r>
            <a:endParaRPr lang="en-US" dirty="0">
              <a:solidFill>
                <a:srgbClr val="556508"/>
              </a:solidFill>
              <a:latin typeface="Garamond"/>
              <a:cs typeface="Garamond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524000"/>
            <a:ext cx="4038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000" dirty="0" smtClean="0">
                <a:latin typeface="Garamond"/>
                <a:cs typeface="Garamond"/>
              </a:rPr>
              <a:t>Simple Cycle</a:t>
            </a:r>
          </a:p>
          <a:p>
            <a:pPr marL="465138" lvl="1" indent="-239713"/>
            <a:r>
              <a:rPr lang="en-US" sz="2000" dirty="0" smtClean="0">
                <a:latin typeface="Garamond"/>
                <a:cs typeface="Garamond"/>
              </a:rPr>
              <a:t>15-42% thermal efficiency</a:t>
            </a:r>
          </a:p>
          <a:p>
            <a:pPr marL="465138" lvl="1" indent="-239713"/>
            <a:r>
              <a:rPr lang="en-US" sz="2000" dirty="0" smtClean="0">
                <a:latin typeface="Garamond"/>
                <a:cs typeface="Garamond"/>
              </a:rPr>
              <a:t>Flexible (Gas engines come in almost all sizes)</a:t>
            </a:r>
          </a:p>
          <a:p>
            <a:pPr lvl="1"/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48200" y="14478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000" dirty="0" smtClean="0">
                <a:latin typeface="Garamond"/>
                <a:cs typeface="Garamond"/>
              </a:rPr>
              <a:t>Combined Cycle</a:t>
            </a:r>
          </a:p>
          <a:p>
            <a:pPr marL="465138" lvl="1" indent="-239713"/>
            <a:r>
              <a:rPr lang="en-US" sz="2000" dirty="0" smtClean="0">
                <a:latin typeface="Garamond"/>
                <a:cs typeface="Garamond"/>
              </a:rPr>
              <a:t>60% thermal efficiency</a:t>
            </a:r>
          </a:p>
          <a:p>
            <a:pPr marL="465138" lvl="1" indent="-239713"/>
            <a:r>
              <a:rPr lang="en-US" sz="2000" dirty="0" smtClean="0">
                <a:latin typeface="Garamond"/>
                <a:cs typeface="Garamond"/>
              </a:rPr>
              <a:t>More expensive, less </a:t>
            </a:r>
            <a:r>
              <a:rPr lang="en-US" sz="2000" dirty="0">
                <a:latin typeface="Garamond"/>
                <a:cs typeface="Garamond"/>
              </a:rPr>
              <a:t>f</a:t>
            </a:r>
            <a:r>
              <a:rPr lang="en-US" sz="2000" dirty="0" smtClean="0">
                <a:latin typeface="Garamond"/>
                <a:cs typeface="Garamond"/>
              </a:rPr>
              <a:t>lexible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12" name="il_fi" descr="http://www.ucsusa.org/assets/images/ce/NGCC_diagra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124200"/>
            <a:ext cx="40100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28600" y="30480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Garamond"/>
                <a:cs typeface="Garamond"/>
              </a:rPr>
              <a:t>Common Project</a:t>
            </a:r>
            <a:r>
              <a:rPr lang="en-US" sz="2000" dirty="0" smtClean="0">
                <a:latin typeface="Garamond"/>
                <a:cs typeface="Garamond"/>
              </a:rPr>
              <a:t> Design</a:t>
            </a:r>
            <a:endParaRPr lang="en-US" sz="2000" baseline="0" dirty="0" smtClean="0">
              <a:latin typeface="Garamond"/>
              <a:cs typeface="Garamo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Garamond"/>
                <a:cs typeface="Garamond"/>
              </a:rPr>
              <a:t>Phase</a:t>
            </a:r>
            <a:r>
              <a:rPr lang="en-US" sz="2000" dirty="0" smtClean="0">
                <a:latin typeface="Garamond"/>
                <a:cs typeface="Garamond"/>
              </a:rPr>
              <a:t> 1: Simple 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Phase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/>
                <a:cs typeface="Garamond"/>
              </a:rPr>
              <a:t> 2: Convert Simple Cycle -&gt; Combined cycle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1791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Natural Gas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Garamond"/>
                <a:cs typeface="Garamond"/>
              </a:rPr>
              <a:t>Pros</a:t>
            </a:r>
          </a:p>
          <a:p>
            <a:r>
              <a:rPr lang="en-US" sz="2400" dirty="0" smtClean="0">
                <a:latin typeface="Garamond"/>
                <a:cs typeface="Garamond"/>
              </a:rPr>
              <a:t>Cheap fuel</a:t>
            </a:r>
          </a:p>
          <a:p>
            <a:r>
              <a:rPr lang="en-US" sz="2400" dirty="0" smtClean="0">
                <a:latin typeface="Garamond"/>
                <a:cs typeface="Garamond"/>
              </a:rPr>
              <a:t>Opens doors for other Green energy initiatives (natural gas cars)</a:t>
            </a:r>
          </a:p>
          <a:p>
            <a:r>
              <a:rPr lang="en-US" sz="2400" dirty="0" smtClean="0">
                <a:latin typeface="Garamond"/>
                <a:cs typeface="Garamond"/>
              </a:rPr>
              <a:t>Existing infrastructure </a:t>
            </a:r>
          </a:p>
          <a:p>
            <a:r>
              <a:rPr lang="en-US" sz="2400" dirty="0" smtClean="0">
                <a:latin typeface="Garamond"/>
                <a:cs typeface="Garamond"/>
              </a:rPr>
              <a:t>High energy production</a:t>
            </a:r>
          </a:p>
          <a:p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648200" y="1600200"/>
            <a:ext cx="40386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 smtClean="0">
                <a:latin typeface="Garamond"/>
                <a:cs typeface="Garamond"/>
              </a:rPr>
              <a:t>Cons</a:t>
            </a:r>
          </a:p>
          <a:p>
            <a:r>
              <a:rPr lang="en-US" sz="2400" dirty="0" smtClean="0">
                <a:latin typeface="Garamond"/>
                <a:cs typeface="Garamond"/>
              </a:rPr>
              <a:t>Natural gas prices move a lot</a:t>
            </a:r>
          </a:p>
          <a:p>
            <a:r>
              <a:rPr lang="en-US" sz="2400" dirty="0" smtClean="0">
                <a:latin typeface="Garamond"/>
                <a:cs typeface="Garamond"/>
              </a:rPr>
              <a:t>Carbon footprint is higher than alternative green energies. </a:t>
            </a:r>
          </a:p>
          <a:p>
            <a:r>
              <a:rPr lang="en-US" sz="2400" dirty="0" smtClean="0">
                <a:latin typeface="Garamond"/>
                <a:cs typeface="Garamond"/>
              </a:rPr>
              <a:t>Upfront costs are high</a:t>
            </a:r>
          </a:p>
          <a:p>
            <a:r>
              <a:rPr lang="en-US" sz="2400" dirty="0" smtClean="0">
                <a:latin typeface="Garamond"/>
                <a:cs typeface="Garamond"/>
              </a:rPr>
              <a:t>GE turbines are in demand</a:t>
            </a:r>
          </a:p>
          <a:p>
            <a:r>
              <a:rPr lang="en-US" sz="2400" dirty="0" smtClean="0">
                <a:latin typeface="Garamond"/>
                <a:cs typeface="Garamond"/>
              </a:rPr>
              <a:t>Water sterilization issues</a:t>
            </a: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7570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Wind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Garamond"/>
                <a:cs typeface="Garamond"/>
              </a:rPr>
              <a:t>Large wind</a:t>
            </a:r>
          </a:p>
          <a:p>
            <a:r>
              <a:rPr lang="en-US" sz="2000" dirty="0" smtClean="0">
                <a:latin typeface="Garamond"/>
                <a:cs typeface="Garamond"/>
              </a:rPr>
              <a:t>Energy production up to 2.7 MW per windmill</a:t>
            </a:r>
          </a:p>
          <a:p>
            <a:r>
              <a:rPr lang="en-US" sz="2000" dirty="0" smtClean="0">
                <a:latin typeface="Garamond"/>
                <a:cs typeface="Garamond"/>
              </a:rPr>
              <a:t>Wind is free</a:t>
            </a:r>
          </a:p>
          <a:p>
            <a:r>
              <a:rPr lang="en-US" sz="2000" dirty="0" smtClean="0">
                <a:latin typeface="Garamond"/>
                <a:cs typeface="Garamond"/>
              </a:rPr>
              <a:t>97-98% operating availability year round</a:t>
            </a:r>
          </a:p>
          <a:p>
            <a:r>
              <a:rPr lang="en-US" sz="2000" dirty="0" smtClean="0">
                <a:latin typeface="Garamond"/>
                <a:cs typeface="Garamond"/>
              </a:rPr>
              <a:t>Farmers &amp; ranchers get 3% land rent</a:t>
            </a:r>
          </a:p>
          <a:p>
            <a:r>
              <a:rPr lang="en-US" sz="2000" dirty="0" smtClean="0">
                <a:latin typeface="Garamond"/>
                <a:cs typeface="Garamond"/>
              </a:rPr>
              <a:t>Cosmetic concerns</a:t>
            </a:r>
          </a:p>
          <a:p>
            <a:r>
              <a:rPr lang="en-US" sz="2000" dirty="0" smtClean="0">
                <a:latin typeface="Garamond"/>
                <a:cs typeface="Garamond"/>
              </a:rPr>
              <a:t>Efficiency at 15%</a:t>
            </a:r>
          </a:p>
          <a:p>
            <a:r>
              <a:rPr lang="en-US" sz="2000" dirty="0" smtClean="0">
                <a:latin typeface="Garamond"/>
                <a:cs typeface="Garamond"/>
              </a:rPr>
              <a:t>Large and small land requirements</a:t>
            </a:r>
          </a:p>
          <a:p>
            <a:r>
              <a:rPr lang="en-US" sz="2000" dirty="0" smtClean="0">
                <a:latin typeface="Garamond"/>
                <a:cs typeface="Garamond"/>
              </a:rPr>
              <a:t>Wind patterns &amp; geography do not match</a:t>
            </a:r>
          </a:p>
          <a:p>
            <a:r>
              <a:rPr lang="en-US" sz="2000" dirty="0">
                <a:latin typeface="Garamond"/>
                <a:cs typeface="Garamond"/>
              </a:rPr>
              <a:t>Costs </a:t>
            </a:r>
            <a:r>
              <a:rPr lang="en-US" sz="2000" dirty="0" smtClean="0">
                <a:latin typeface="Garamond"/>
                <a:cs typeface="Garamond"/>
              </a:rPr>
              <a:t>are high &amp; </a:t>
            </a:r>
            <a:r>
              <a:rPr lang="en-US" sz="2000" dirty="0">
                <a:latin typeface="Garamond"/>
                <a:cs typeface="Garamond"/>
              </a:rPr>
              <a:t>tax </a:t>
            </a:r>
            <a:r>
              <a:rPr lang="en-US" sz="2000" dirty="0" smtClean="0">
                <a:latin typeface="Garamond"/>
                <a:cs typeface="Garamond"/>
              </a:rPr>
              <a:t>incentives are set to expire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0" y="6400800"/>
            <a:ext cx="4390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/>
                <a:cs typeface="Garamond"/>
              </a:rPr>
              <a:t>Source: General Electric Account Manager Dan Fesenmeyer</a:t>
            </a:r>
            <a:endParaRPr lang="en-US" sz="14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00" r="79419"/>
          <a:stretch>
            <a:fillRect/>
          </a:stretch>
        </p:blipFill>
        <p:spPr bwMode="auto">
          <a:xfrm>
            <a:off x="8153400" y="5943600"/>
            <a:ext cx="838200" cy="8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556508"/>
                </a:solidFill>
                <a:latin typeface="Garamond"/>
                <a:cs typeface="Garamond"/>
              </a:rPr>
              <a:t>Wind</a:t>
            </a:r>
            <a:endParaRPr lang="en-US" dirty="0">
              <a:solidFill>
                <a:schemeClr val="accent3"/>
              </a:solidFill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Garamond"/>
                <a:cs typeface="Garamond"/>
              </a:rPr>
              <a:t>Small Wind</a:t>
            </a:r>
          </a:p>
          <a:p>
            <a:r>
              <a:rPr lang="en-US" sz="2000" dirty="0" smtClean="0">
                <a:latin typeface="Garamond"/>
                <a:cs typeface="Garamond"/>
              </a:rPr>
              <a:t>Grid-tied systems for net metering</a:t>
            </a:r>
          </a:p>
          <a:p>
            <a:r>
              <a:rPr lang="en-US" sz="2000" dirty="0" smtClean="0">
                <a:latin typeface="Garamond"/>
                <a:cs typeface="Garamond"/>
              </a:rPr>
              <a:t>Energy production: from batteries to businesses</a:t>
            </a:r>
          </a:p>
          <a:p>
            <a:r>
              <a:rPr lang="en-US" sz="2000" dirty="0" smtClean="0">
                <a:latin typeface="Garamond"/>
                <a:cs typeface="Garamond"/>
              </a:rPr>
              <a:t>Lower investment costs</a:t>
            </a:r>
          </a:p>
          <a:p>
            <a:r>
              <a:rPr lang="en-US" sz="2000" dirty="0" smtClean="0">
                <a:latin typeface="Garamond"/>
                <a:cs typeface="Garamond"/>
              </a:rPr>
              <a:t>Near 20% efficiency </a:t>
            </a:r>
          </a:p>
          <a:p>
            <a:r>
              <a:rPr lang="en-US" sz="2000" dirty="0" smtClean="0">
                <a:latin typeface="Garamond"/>
                <a:cs typeface="Garamond"/>
              </a:rPr>
              <a:t>Lower cut-in rates – more viable for the area</a:t>
            </a:r>
          </a:p>
          <a:p>
            <a:r>
              <a:rPr lang="en-US" sz="2000" dirty="0" smtClean="0">
                <a:latin typeface="Garamond"/>
                <a:cs typeface="Garamond"/>
              </a:rPr>
              <a:t>Tax incentives last longer</a:t>
            </a:r>
          </a:p>
          <a:p>
            <a:r>
              <a:rPr lang="en-US" sz="2000" dirty="0" smtClean="0">
                <a:latin typeface="Garamond"/>
                <a:cs typeface="Garamond"/>
              </a:rPr>
              <a:t>Cosmetic concerns erased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25400">
            <a:solidFill>
              <a:srgbClr val="BBC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371600"/>
            <a:ext cx="9144000" cy="1588"/>
          </a:xfrm>
          <a:prstGeom prst="line">
            <a:avLst/>
          </a:prstGeom>
          <a:ln w="38100">
            <a:solidFill>
              <a:srgbClr val="5565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0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5734</TotalTime>
  <Words>842</Words>
  <Application>Microsoft Macintosh PowerPoint</Application>
  <PresentationFormat>On-screen Show (4:3)</PresentationFormat>
  <Paragraphs>192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Tax Incentives</vt:lpstr>
      <vt:lpstr>Biomass</vt:lpstr>
      <vt:lpstr>Biomass</vt:lpstr>
      <vt:lpstr>Biomass</vt:lpstr>
      <vt:lpstr>PowerPoint Presentation</vt:lpstr>
      <vt:lpstr>PowerPoint Presentation</vt:lpstr>
      <vt:lpstr>Wind</vt:lpstr>
      <vt:lpstr>Wind</vt:lpstr>
      <vt:lpstr>Wind</vt:lpstr>
      <vt:lpstr>Solar</vt:lpstr>
      <vt:lpstr>Solar</vt:lpstr>
      <vt:lpstr>Solar</vt:lpstr>
      <vt:lpstr>Micro Hydro</vt:lpstr>
      <vt:lpstr>PowerPoint Presentation</vt:lpstr>
      <vt:lpstr>Geothermal</vt:lpstr>
      <vt:lpstr>Geothermal</vt:lpstr>
      <vt:lpstr>Geothermal</vt:lpstr>
      <vt:lpstr>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Katrina Combs</dc:creator>
  <cp:lastModifiedBy>Jacob Tolman</cp:lastModifiedBy>
  <cp:revision>187</cp:revision>
  <dcterms:created xsi:type="dcterms:W3CDTF">2008-07-29T22:37:43Z</dcterms:created>
  <dcterms:modified xsi:type="dcterms:W3CDTF">2012-07-13T19:06:40Z</dcterms:modified>
</cp:coreProperties>
</file>