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2.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3.xml" ContentType="application/vnd.openxmlformats-officedocument.drawingml.chart+xml"/>
  <Override PartName="/ppt/notesSlides/notesSlide13.xml" ContentType="application/vnd.openxmlformats-officedocument.presentationml.notesSlide+xml"/>
  <Override PartName="/ppt/charts/chart4.xml" ContentType="application/vnd.openxmlformats-officedocument.drawingml.chart+xml"/>
  <Override PartName="/ppt/notesSlides/notesSlide14.xml" ContentType="application/vnd.openxmlformats-officedocument.presentationml.notesSlide+xml"/>
  <Override PartName="/ppt/charts/chart5.xml" ContentType="application/vnd.openxmlformats-officedocument.drawingml.char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6" r:id="rId2"/>
    <p:sldId id="289" r:id="rId3"/>
    <p:sldId id="291" r:id="rId4"/>
    <p:sldId id="290"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 id="305" r:id="rId19"/>
    <p:sldId id="307" r:id="rId20"/>
    <p:sldId id="306" r:id="rId21"/>
    <p:sldId id="308"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56508"/>
    <a:srgbClr val="BBC4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397" autoAdjust="0"/>
    <p:restoredTop sz="94048" autoAdjust="0"/>
  </p:normalViewPr>
  <p:slideViewPr>
    <p:cSldViewPr>
      <p:cViewPr>
        <p:scale>
          <a:sx n="90" d="100"/>
          <a:sy n="90" d="100"/>
        </p:scale>
        <p:origin x="283" y="185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Trolson\Documents\MBA\E%20Center\Fremont%20County%20Housing%20Impediment%20Project%20Proposal\AI\Tables%20and%20Charts\WGYA\WGY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Trolson\Documents\MBA\E%20Center\Fremont%20County%20Housing%20Impediment%20Project%20Proposal\AI\Tables%20and%20Charts\WGYA\WGYA.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Trolson\Documents\MBA\E%20Center\Fremont%20County%20Housing%20Impediment%20Project%20Proposal\AI\Tables%20and%20Charts\WGYA\WGYA.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Trolson\Documents\MBA\E%20Center\Fremont%20County%20Housing%20Impediment%20Project%20Proposal\AI\Bureau%20Labor%20Statistics%20Data\Labor%20Force,%20Employment,%20and%20Unemployment%20Level%20and%20Rate.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Trolson\Documents\MBA\E%20Center\Fremont%20County%20Housing%20Impediment%20Project%20Proposal\AI\Bureau%20Labor%20Statistics%20Data\Labor%20Force,%20Employment,%20and%20Unemployment%20Level%20and%20Rat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a:pPr>
            <a:r>
              <a:rPr lang="en-US" sz="1600">
                <a:latin typeface="Garamond" pitchFamily="18" charset="0"/>
              </a:rPr>
              <a:t>Changes</a:t>
            </a:r>
            <a:r>
              <a:rPr lang="en-US" sz="1600" baseline="0">
                <a:latin typeface="Garamond" pitchFamily="18" charset="0"/>
              </a:rPr>
              <a:t> in Population</a:t>
            </a:r>
          </a:p>
          <a:p>
            <a:pPr>
              <a:defRPr sz="1000"/>
            </a:pPr>
            <a:r>
              <a:rPr lang="en-US" sz="1600" b="1">
                <a:latin typeface="Garamond" pitchFamily="18" charset="0"/>
              </a:rPr>
              <a:t>Western</a:t>
            </a:r>
            <a:r>
              <a:rPr lang="en-US" sz="1600" b="1" baseline="0">
                <a:latin typeface="Garamond" pitchFamily="18" charset="0"/>
              </a:rPr>
              <a:t> Greater Yellowstone Area</a:t>
            </a:r>
          </a:p>
          <a:p>
            <a:pPr>
              <a:defRPr sz="1000"/>
            </a:pPr>
            <a:r>
              <a:rPr lang="en-US" sz="1600" b="1" baseline="0">
                <a:latin typeface="Garamond" pitchFamily="18" charset="0"/>
              </a:rPr>
              <a:t>Compiled from U.S. Census Bureau Data</a:t>
            </a:r>
          </a:p>
        </c:rich>
      </c:tx>
      <c:layout/>
      <c:overlay val="0"/>
    </c:title>
    <c:autoTitleDeleted val="0"/>
    <c:plotArea>
      <c:layout/>
      <c:barChart>
        <c:barDir val="col"/>
        <c:grouping val="clustered"/>
        <c:varyColors val="0"/>
        <c:ser>
          <c:idx val="0"/>
          <c:order val="0"/>
          <c:spPr>
            <a:solidFill>
              <a:schemeClr val="accent1">
                <a:lumMod val="50000"/>
              </a:schemeClr>
            </a:solidFill>
          </c:spPr>
          <c:invertIfNegative val="0"/>
          <c:dPt>
            <c:idx val="1"/>
            <c:invertIfNegative val="0"/>
            <c:bubble3D val="0"/>
          </c:dPt>
          <c:dLbls>
            <c:txPr>
              <a:bodyPr/>
              <a:lstStyle/>
              <a:p>
                <a:pPr>
                  <a:defRPr sz="1600"/>
                </a:pPr>
                <a:endParaRPr lang="en-US"/>
              </a:p>
            </c:txPr>
            <c:dLblPos val="outEnd"/>
            <c:showLegendKey val="0"/>
            <c:showVal val="1"/>
            <c:showCatName val="0"/>
            <c:showSerName val="0"/>
            <c:showPercent val="0"/>
            <c:showBubbleSize val="0"/>
            <c:showLeaderLines val="0"/>
          </c:dLbls>
          <c:cat>
            <c:strRef>
              <c:f>'Intercensal Population'!$A$6:$A$16</c:f>
              <c:strCache>
                <c:ptCount val="11"/>
                <c:pt idx="0">
                  <c:v>2000 Census</c:v>
                </c:pt>
                <c:pt idx="1">
                  <c:v>2001</c:v>
                </c:pt>
                <c:pt idx="2">
                  <c:v>2002</c:v>
                </c:pt>
                <c:pt idx="3">
                  <c:v>2003</c:v>
                </c:pt>
                <c:pt idx="4">
                  <c:v>2004</c:v>
                </c:pt>
                <c:pt idx="5">
                  <c:v>2005</c:v>
                </c:pt>
                <c:pt idx="6">
                  <c:v>2006</c:v>
                </c:pt>
                <c:pt idx="7">
                  <c:v>2007</c:v>
                </c:pt>
                <c:pt idx="8">
                  <c:v>2008</c:v>
                </c:pt>
                <c:pt idx="9">
                  <c:v>2009</c:v>
                </c:pt>
                <c:pt idx="10">
                  <c:v>2010 Census</c:v>
                </c:pt>
              </c:strCache>
            </c:strRef>
          </c:cat>
          <c:val>
            <c:numRef>
              <c:f>'Intercensal Population'!$B$6:$B$16</c:f>
              <c:numCache>
                <c:formatCode>#,##0</c:formatCode>
                <c:ptCount val="11"/>
                <c:pt idx="0">
                  <c:v>63536</c:v>
                </c:pt>
                <c:pt idx="1">
                  <c:v>64639</c:v>
                </c:pt>
                <c:pt idx="2">
                  <c:v>66083</c:v>
                </c:pt>
                <c:pt idx="3">
                  <c:v>68450</c:v>
                </c:pt>
                <c:pt idx="4">
                  <c:v>71328</c:v>
                </c:pt>
                <c:pt idx="5">
                  <c:v>73574</c:v>
                </c:pt>
                <c:pt idx="6">
                  <c:v>75690</c:v>
                </c:pt>
                <c:pt idx="7">
                  <c:v>77781</c:v>
                </c:pt>
                <c:pt idx="8">
                  <c:v>79844</c:v>
                </c:pt>
                <c:pt idx="9">
                  <c:v>81045</c:v>
                </c:pt>
                <c:pt idx="10">
                  <c:v>82242</c:v>
                </c:pt>
              </c:numCache>
            </c:numRef>
          </c:val>
        </c:ser>
        <c:dLbls>
          <c:dLblPos val="outEnd"/>
          <c:showLegendKey val="0"/>
          <c:showVal val="1"/>
          <c:showCatName val="0"/>
          <c:showSerName val="0"/>
          <c:showPercent val="0"/>
          <c:showBubbleSize val="0"/>
        </c:dLbls>
        <c:gapWidth val="150"/>
        <c:axId val="37210752"/>
        <c:axId val="135102464"/>
      </c:barChart>
      <c:catAx>
        <c:axId val="37210752"/>
        <c:scaling>
          <c:orientation val="minMax"/>
        </c:scaling>
        <c:delete val="0"/>
        <c:axPos val="b"/>
        <c:majorTickMark val="out"/>
        <c:minorTickMark val="none"/>
        <c:tickLblPos val="nextTo"/>
        <c:txPr>
          <a:bodyPr/>
          <a:lstStyle/>
          <a:p>
            <a:pPr>
              <a:defRPr sz="1200">
                <a:latin typeface="Garamond" pitchFamily="18" charset="0"/>
              </a:defRPr>
            </a:pPr>
            <a:endParaRPr lang="en-US"/>
          </a:p>
        </c:txPr>
        <c:crossAx val="135102464"/>
        <c:crosses val="autoZero"/>
        <c:auto val="1"/>
        <c:lblAlgn val="ctr"/>
        <c:lblOffset val="100"/>
        <c:noMultiLvlLbl val="0"/>
      </c:catAx>
      <c:valAx>
        <c:axId val="135102464"/>
        <c:scaling>
          <c:orientation val="minMax"/>
        </c:scaling>
        <c:delete val="0"/>
        <c:axPos val="l"/>
        <c:majorGridlines>
          <c:spPr>
            <a:ln w="12700"/>
          </c:spPr>
        </c:majorGridlines>
        <c:numFmt formatCode="#,##0" sourceLinked="1"/>
        <c:majorTickMark val="out"/>
        <c:minorTickMark val="none"/>
        <c:tickLblPos val="nextTo"/>
        <c:crossAx val="37210752"/>
        <c:crosses val="autoZero"/>
        <c:crossBetween val="between"/>
      </c:valAx>
      <c:spPr>
        <a:solidFill>
          <a:srgbClr val="F6F5EE"/>
        </a:solidFill>
      </c:spPr>
    </c:plotArea>
    <c:plotVisOnly val="1"/>
    <c:dispBlanksAs val="gap"/>
    <c:showDLblsOverMax val="0"/>
  </c:chart>
  <c:spPr>
    <a:solidFill>
      <a:schemeClr val="accent2">
        <a:lumMod val="40000"/>
        <a:lumOff val="60000"/>
      </a:schemeClr>
    </a:solidFill>
    <a:ln>
      <a:solidFill>
        <a:schemeClr val="accent3">
          <a:lumMod val="50000"/>
        </a:schemeClr>
      </a:solid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20243207446291434"/>
          <c:y val="0.23645354590835144"/>
          <c:w val="0.60643767561619244"/>
          <c:h val="0.62759690646977728"/>
        </c:manualLayout>
      </c:layout>
      <c:pie3DChart>
        <c:varyColors val="1"/>
        <c:ser>
          <c:idx val="0"/>
          <c:order val="0"/>
          <c:dPt>
            <c:idx val="0"/>
            <c:bubble3D val="0"/>
            <c:spPr>
              <a:solidFill>
                <a:srgbClr val="92D050"/>
              </a:solidFill>
            </c:spPr>
          </c:dPt>
          <c:dPt>
            <c:idx val="1"/>
            <c:bubble3D val="0"/>
            <c:spPr>
              <a:solidFill>
                <a:srgbClr val="7030A0"/>
              </a:solidFill>
            </c:spPr>
          </c:dPt>
          <c:dPt>
            <c:idx val="2"/>
            <c:bubble3D val="0"/>
            <c:spPr>
              <a:solidFill>
                <a:srgbClr val="0070C0"/>
              </a:solidFill>
            </c:spPr>
          </c:dPt>
          <c:dPt>
            <c:idx val="3"/>
            <c:bubble3D val="0"/>
            <c:spPr>
              <a:solidFill>
                <a:srgbClr val="FF0000"/>
              </a:solidFill>
            </c:spPr>
          </c:dPt>
          <c:dLbls>
            <c:dLbl>
              <c:idx val="0"/>
              <c:layout>
                <c:manualLayout>
                  <c:x val="-0.10939444201419267"/>
                  <c:y val="0.13294010578522183"/>
                </c:manualLayout>
              </c:layout>
              <c:showLegendKey val="0"/>
              <c:showVal val="0"/>
              <c:showCatName val="1"/>
              <c:showSerName val="0"/>
              <c:showPercent val="1"/>
              <c:showBubbleSize val="0"/>
            </c:dLbl>
            <c:dLbl>
              <c:idx val="1"/>
              <c:layout>
                <c:manualLayout>
                  <c:x val="-0.18351365801497035"/>
                  <c:y val="-0.22768325768460768"/>
                </c:manualLayout>
              </c:layout>
              <c:tx>
                <c:rich>
                  <a:bodyPr/>
                  <a:lstStyle/>
                  <a:p>
                    <a:r>
                      <a:rPr lang="en-US" sz="2000" dirty="0"/>
                      <a:t>Madison
45.6%</a:t>
                    </a:r>
                  </a:p>
                </c:rich>
              </c:tx>
              <c:showLegendKey val="0"/>
              <c:showVal val="0"/>
              <c:showCatName val="1"/>
              <c:showSerName val="0"/>
              <c:showPercent val="1"/>
              <c:showBubbleSize val="0"/>
            </c:dLbl>
            <c:dLbl>
              <c:idx val="3"/>
              <c:layout>
                <c:manualLayout>
                  <c:x val="0.16013044376397395"/>
                  <c:y val="9.9600239772176663E-2"/>
                </c:manualLayout>
              </c:layout>
              <c:showLegendKey val="0"/>
              <c:showVal val="0"/>
              <c:showCatName val="1"/>
              <c:showSerName val="0"/>
              <c:showPercent val="1"/>
              <c:showBubbleSize val="0"/>
            </c:dLbl>
            <c:numFmt formatCode="0.0%" sourceLinked="0"/>
            <c:txPr>
              <a:bodyPr/>
              <a:lstStyle/>
              <a:p>
                <a:pPr>
                  <a:defRPr sz="2000">
                    <a:solidFill>
                      <a:schemeClr val="bg1"/>
                    </a:solidFill>
                  </a:defRPr>
                </a:pPr>
                <a:endParaRPr lang="en-US"/>
              </a:p>
            </c:txPr>
            <c:showLegendKey val="0"/>
            <c:showVal val="0"/>
            <c:showCatName val="1"/>
            <c:showSerName val="0"/>
            <c:showPercent val="1"/>
            <c:showBubbleSize val="0"/>
            <c:showLeaderLines val="0"/>
          </c:dLbls>
          <c:cat>
            <c:strRef>
              <c:f>'Population by County Percentage'!$A$7:$A$10</c:f>
              <c:strCache>
                <c:ptCount val="4"/>
                <c:pt idx="0">
                  <c:v>Fremont</c:v>
                </c:pt>
                <c:pt idx="1">
                  <c:v>Madison</c:v>
                </c:pt>
                <c:pt idx="2">
                  <c:v>Teton, Idaho</c:v>
                </c:pt>
                <c:pt idx="3">
                  <c:v>Teton, Wyoming</c:v>
                </c:pt>
              </c:strCache>
            </c:strRef>
          </c:cat>
          <c:val>
            <c:numRef>
              <c:f>'Population by County Percentage'!$D$7:$D$10</c:f>
              <c:numCache>
                <c:formatCode>#,##0</c:formatCode>
                <c:ptCount val="4"/>
                <c:pt idx="0">
                  <c:v>13242</c:v>
                </c:pt>
                <c:pt idx="1">
                  <c:v>37536</c:v>
                </c:pt>
                <c:pt idx="2">
                  <c:v>10170</c:v>
                </c:pt>
                <c:pt idx="3">
                  <c:v>21294</c:v>
                </c:pt>
              </c:numCache>
            </c:numRef>
          </c:val>
        </c:ser>
        <c:dLbls>
          <c:showLegendKey val="0"/>
          <c:showVal val="1"/>
          <c:showCatName val="0"/>
          <c:showSerName val="0"/>
          <c:showPercent val="0"/>
          <c:showBubbleSize val="0"/>
          <c:showLeaderLines val="0"/>
        </c:dLbls>
      </c:pie3DChart>
    </c:plotArea>
    <c:plotVisOnly val="1"/>
    <c:dispBlanksAs val="gap"/>
    <c:showDLblsOverMax val="0"/>
  </c:chart>
  <c:spPr>
    <a:solidFill>
      <a:schemeClr val="accent2">
        <a:lumMod val="75000"/>
      </a:schemeClr>
    </a:solidFill>
    <a:ln w="38100">
      <a:solidFill>
        <a:schemeClr val="bg2">
          <a:lumMod val="25000"/>
        </a:schemeClr>
      </a:solid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dirty="0" smtClean="0">
                <a:latin typeface="Garamond" pitchFamily="18" charset="0"/>
              </a:rPr>
              <a:t>Western</a:t>
            </a:r>
            <a:r>
              <a:rPr lang="en-US" sz="1800" baseline="0" dirty="0" smtClean="0">
                <a:latin typeface="Garamond" pitchFamily="18" charset="0"/>
              </a:rPr>
              <a:t> </a:t>
            </a:r>
            <a:r>
              <a:rPr lang="en-US" sz="1800" baseline="0" dirty="0">
                <a:latin typeface="Garamond" pitchFamily="18" charset="0"/>
              </a:rPr>
              <a:t>Greater Yellowstone Area</a:t>
            </a:r>
            <a:endParaRPr lang="en-US" sz="1800" dirty="0">
              <a:latin typeface="Garamond" pitchFamily="18" charset="0"/>
            </a:endParaRPr>
          </a:p>
        </c:rich>
      </c:tx>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v>2000 Census Count</c:v>
          </c:tx>
          <c:invertIfNegative val="0"/>
          <c:cat>
            <c:strRef>
              <c:f>'Age &amp; Gender'!$A$7:$A$13</c:f>
              <c:strCache>
                <c:ptCount val="7"/>
                <c:pt idx="0">
                  <c:v>Under 5</c:v>
                </c:pt>
                <c:pt idx="1">
                  <c:v>5 to 19</c:v>
                </c:pt>
                <c:pt idx="2">
                  <c:v>20 to 24</c:v>
                </c:pt>
                <c:pt idx="3">
                  <c:v>25 to 34</c:v>
                </c:pt>
                <c:pt idx="4">
                  <c:v>35 to 54</c:v>
                </c:pt>
                <c:pt idx="5">
                  <c:v>55 to 64</c:v>
                </c:pt>
                <c:pt idx="6">
                  <c:v>65 and Over</c:v>
                </c:pt>
              </c:strCache>
            </c:strRef>
          </c:cat>
          <c:val>
            <c:numRef>
              <c:f>'Age &amp; Gender'!$D$7:$D$13</c:f>
              <c:numCache>
                <c:formatCode>#,##0</c:formatCode>
                <c:ptCount val="7"/>
                <c:pt idx="0">
                  <c:v>4407</c:v>
                </c:pt>
                <c:pt idx="1">
                  <c:v>18472</c:v>
                </c:pt>
                <c:pt idx="2">
                  <c:v>8094</c:v>
                </c:pt>
                <c:pt idx="3">
                  <c:v>8066</c:v>
                </c:pt>
                <c:pt idx="4">
                  <c:v>15399</c:v>
                </c:pt>
                <c:pt idx="5">
                  <c:v>4258</c:v>
                </c:pt>
                <c:pt idx="6">
                  <c:v>4840</c:v>
                </c:pt>
              </c:numCache>
            </c:numRef>
          </c:val>
        </c:ser>
        <c:ser>
          <c:idx val="1"/>
          <c:order val="1"/>
          <c:tx>
            <c:v>2010 Census Count</c:v>
          </c:tx>
          <c:invertIfNegative val="0"/>
          <c:cat>
            <c:strRef>
              <c:f>'Age &amp; Gender'!$A$7:$A$13</c:f>
              <c:strCache>
                <c:ptCount val="7"/>
                <c:pt idx="0">
                  <c:v>Under 5</c:v>
                </c:pt>
                <c:pt idx="1">
                  <c:v>5 to 19</c:v>
                </c:pt>
                <c:pt idx="2">
                  <c:v>20 to 24</c:v>
                </c:pt>
                <c:pt idx="3">
                  <c:v>25 to 34</c:v>
                </c:pt>
                <c:pt idx="4">
                  <c:v>35 to 54</c:v>
                </c:pt>
                <c:pt idx="5">
                  <c:v>55 to 64</c:v>
                </c:pt>
                <c:pt idx="6">
                  <c:v>65 and Over</c:v>
                </c:pt>
              </c:strCache>
            </c:strRef>
          </c:cat>
          <c:val>
            <c:numRef>
              <c:f>'Age &amp; Gender'!$H$7:$H$13</c:f>
              <c:numCache>
                <c:formatCode>#,##0</c:formatCode>
                <c:ptCount val="7"/>
                <c:pt idx="0">
                  <c:v>7026</c:v>
                </c:pt>
                <c:pt idx="1">
                  <c:v>18301</c:v>
                </c:pt>
                <c:pt idx="2">
                  <c:v>12722</c:v>
                </c:pt>
                <c:pt idx="3">
                  <c:v>12987</c:v>
                </c:pt>
                <c:pt idx="4">
                  <c:v>17481</c:v>
                </c:pt>
                <c:pt idx="5">
                  <c:v>7027</c:v>
                </c:pt>
                <c:pt idx="6">
                  <c:v>6698</c:v>
                </c:pt>
              </c:numCache>
            </c:numRef>
          </c:val>
        </c:ser>
        <c:dLbls>
          <c:showLegendKey val="0"/>
          <c:showVal val="0"/>
          <c:showCatName val="0"/>
          <c:showSerName val="0"/>
          <c:showPercent val="0"/>
          <c:showBubbleSize val="0"/>
        </c:dLbls>
        <c:gapWidth val="150"/>
        <c:shape val="box"/>
        <c:axId val="41534208"/>
        <c:axId val="41535744"/>
        <c:axId val="0"/>
      </c:bar3DChart>
      <c:catAx>
        <c:axId val="41534208"/>
        <c:scaling>
          <c:orientation val="minMax"/>
        </c:scaling>
        <c:delete val="0"/>
        <c:axPos val="b"/>
        <c:majorTickMark val="out"/>
        <c:minorTickMark val="none"/>
        <c:tickLblPos val="nextTo"/>
        <c:crossAx val="41535744"/>
        <c:crosses val="autoZero"/>
        <c:auto val="1"/>
        <c:lblAlgn val="ctr"/>
        <c:lblOffset val="100"/>
        <c:noMultiLvlLbl val="0"/>
      </c:catAx>
      <c:valAx>
        <c:axId val="41535744"/>
        <c:scaling>
          <c:orientation val="minMax"/>
        </c:scaling>
        <c:delete val="0"/>
        <c:axPos val="l"/>
        <c:majorGridlines/>
        <c:numFmt formatCode="#,##0" sourceLinked="1"/>
        <c:majorTickMark val="out"/>
        <c:minorTickMark val="none"/>
        <c:tickLblPos val="nextTo"/>
        <c:crossAx val="41534208"/>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a:effectLst/>
                <a:latin typeface="Garamond" pitchFamily="18" charset="0"/>
              </a:rPr>
              <a:t>Labor Force and Total Employment</a:t>
            </a:r>
            <a:endParaRPr lang="en-US">
              <a:effectLst/>
              <a:latin typeface="Garamond" pitchFamily="18" charset="0"/>
            </a:endParaRPr>
          </a:p>
          <a:p>
            <a:pPr>
              <a:defRPr/>
            </a:pPr>
            <a:r>
              <a:rPr lang="en-US" sz="1800" b="1" i="0" baseline="0">
                <a:effectLst/>
                <a:latin typeface="Garamond" pitchFamily="18" charset="0"/>
              </a:rPr>
              <a:t>Western Greater Yellowstone Area</a:t>
            </a:r>
            <a:endParaRPr lang="en-US">
              <a:effectLst/>
              <a:latin typeface="Garamond" pitchFamily="18" charset="0"/>
            </a:endParaRPr>
          </a:p>
          <a:p>
            <a:pPr>
              <a:defRPr/>
            </a:pPr>
            <a:r>
              <a:rPr lang="en-US" sz="1800" b="1" i="0" baseline="0">
                <a:effectLst/>
                <a:latin typeface="Garamond" pitchFamily="18" charset="0"/>
              </a:rPr>
              <a:t>Compiled from BLS Data</a:t>
            </a:r>
            <a:endParaRPr lang="en-US">
              <a:effectLst/>
              <a:latin typeface="Garamond" pitchFamily="18" charset="0"/>
            </a:endParaRPr>
          </a:p>
        </c:rich>
      </c:tx>
      <c:layout/>
      <c:overlay val="0"/>
    </c:title>
    <c:autoTitleDeleted val="0"/>
    <c:plotArea>
      <c:layout/>
      <c:lineChart>
        <c:grouping val="standard"/>
        <c:varyColors val="0"/>
        <c:ser>
          <c:idx val="0"/>
          <c:order val="0"/>
          <c:tx>
            <c:v>Labor Force</c:v>
          </c:tx>
          <c:spPr>
            <a:ln>
              <a:solidFill>
                <a:srgbClr val="FF0000"/>
              </a:solidFill>
            </a:ln>
          </c:spPr>
          <c:marker>
            <c:spPr>
              <a:solidFill>
                <a:srgbClr val="FF0000"/>
              </a:solidFill>
              <a:ln>
                <a:solidFill>
                  <a:srgbClr val="FF0000"/>
                </a:solidFill>
              </a:ln>
            </c:spPr>
          </c:marker>
          <c:dLbls>
            <c:dLbl>
              <c:idx val="0"/>
              <c:layout/>
              <c:dLblPos val="t"/>
              <c:showLegendKey val="0"/>
              <c:showVal val="1"/>
              <c:showCatName val="0"/>
              <c:showSerName val="0"/>
              <c:showPercent val="0"/>
              <c:showBubbleSize val="0"/>
            </c:dLbl>
            <c:dLbl>
              <c:idx val="20"/>
              <c:layout/>
              <c:dLblPos val="t"/>
              <c:showLegendKey val="0"/>
              <c:showVal val="1"/>
              <c:showCatName val="0"/>
              <c:showSerName val="0"/>
              <c:showPercent val="0"/>
              <c:showBubbleSize val="0"/>
            </c:dLbl>
            <c:txPr>
              <a:bodyPr/>
              <a:lstStyle/>
              <a:p>
                <a:pPr>
                  <a:defRPr sz="1400">
                    <a:latin typeface="Garamond" pitchFamily="18" charset="0"/>
                  </a:defRPr>
                </a:pPr>
                <a:endParaRPr lang="en-US"/>
              </a:p>
            </c:txPr>
            <c:dLblPos val="t"/>
            <c:showLegendKey val="0"/>
            <c:showVal val="0"/>
            <c:showCatName val="0"/>
            <c:showSerName val="0"/>
            <c:showPercent val="0"/>
            <c:showBubbleSize val="0"/>
          </c:dLbls>
          <c:cat>
            <c:numRef>
              <c:f>Data!$A$8:$A$28</c:f>
              <c:numCache>
                <c:formatCode>General</c:formatCode>
                <c:ptCount val="21"/>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numCache>
            </c:numRef>
          </c:cat>
          <c:val>
            <c:numRef>
              <c:f>Data!$R$8:$R$28</c:f>
              <c:numCache>
                <c:formatCode>#,##0</c:formatCode>
                <c:ptCount val="21"/>
                <c:pt idx="0">
                  <c:v>24113</c:v>
                </c:pt>
                <c:pt idx="1">
                  <c:v>24955</c:v>
                </c:pt>
                <c:pt idx="2">
                  <c:v>24821</c:v>
                </c:pt>
                <c:pt idx="3">
                  <c:v>26356</c:v>
                </c:pt>
                <c:pt idx="4">
                  <c:v>27371</c:v>
                </c:pt>
                <c:pt idx="5">
                  <c:v>26943</c:v>
                </c:pt>
                <c:pt idx="6">
                  <c:v>28039</c:v>
                </c:pt>
                <c:pt idx="7">
                  <c:v>29188</c:v>
                </c:pt>
                <c:pt idx="8">
                  <c:v>30109</c:v>
                </c:pt>
                <c:pt idx="9">
                  <c:v>36261</c:v>
                </c:pt>
                <c:pt idx="10">
                  <c:v>37159</c:v>
                </c:pt>
                <c:pt idx="11">
                  <c:v>37457</c:v>
                </c:pt>
                <c:pt idx="12">
                  <c:v>36869</c:v>
                </c:pt>
                <c:pt idx="13">
                  <c:v>37597</c:v>
                </c:pt>
                <c:pt idx="14">
                  <c:v>39119</c:v>
                </c:pt>
                <c:pt idx="15">
                  <c:v>39587</c:v>
                </c:pt>
                <c:pt idx="16">
                  <c:v>41711</c:v>
                </c:pt>
                <c:pt idx="17">
                  <c:v>42478</c:v>
                </c:pt>
                <c:pt idx="18">
                  <c:v>40703</c:v>
                </c:pt>
                <c:pt idx="19">
                  <c:v>41298</c:v>
                </c:pt>
                <c:pt idx="20">
                  <c:v>41832</c:v>
                </c:pt>
              </c:numCache>
            </c:numRef>
          </c:val>
          <c:smooth val="0"/>
        </c:ser>
        <c:ser>
          <c:idx val="1"/>
          <c:order val="1"/>
          <c:tx>
            <c:v>Employment</c:v>
          </c:tx>
          <c:spPr>
            <a:ln>
              <a:solidFill>
                <a:srgbClr val="0070C0"/>
              </a:solidFill>
            </a:ln>
          </c:spPr>
          <c:marker>
            <c:spPr>
              <a:solidFill>
                <a:srgbClr val="0070C0"/>
              </a:solidFill>
              <a:ln>
                <a:solidFill>
                  <a:srgbClr val="0070C0"/>
                </a:solidFill>
              </a:ln>
            </c:spPr>
          </c:marker>
          <c:dLbls>
            <c:dLbl>
              <c:idx val="0"/>
              <c:layout/>
              <c:dLblPos val="b"/>
              <c:showLegendKey val="0"/>
              <c:showVal val="1"/>
              <c:showCatName val="0"/>
              <c:showSerName val="0"/>
              <c:showPercent val="0"/>
              <c:showBubbleSize val="0"/>
            </c:dLbl>
            <c:dLbl>
              <c:idx val="20"/>
              <c:layout/>
              <c:dLblPos val="b"/>
              <c:showLegendKey val="0"/>
              <c:showVal val="1"/>
              <c:showCatName val="0"/>
              <c:showSerName val="0"/>
              <c:showPercent val="0"/>
              <c:showBubbleSize val="0"/>
            </c:dLbl>
            <c:txPr>
              <a:bodyPr/>
              <a:lstStyle/>
              <a:p>
                <a:pPr>
                  <a:defRPr sz="1400">
                    <a:latin typeface="Garamond" pitchFamily="18" charset="0"/>
                  </a:defRPr>
                </a:pPr>
                <a:endParaRPr lang="en-US"/>
              </a:p>
            </c:txPr>
            <c:dLblPos val="t"/>
            <c:showLegendKey val="0"/>
            <c:showVal val="0"/>
            <c:showCatName val="0"/>
            <c:showSerName val="0"/>
            <c:showPercent val="0"/>
            <c:showBubbleSize val="0"/>
          </c:dLbls>
          <c:val>
            <c:numRef>
              <c:f>Data!$S$8:$S$28</c:f>
              <c:numCache>
                <c:formatCode>#,##0</c:formatCode>
                <c:ptCount val="21"/>
                <c:pt idx="0">
                  <c:v>23080</c:v>
                </c:pt>
                <c:pt idx="1">
                  <c:v>23926</c:v>
                </c:pt>
                <c:pt idx="2">
                  <c:v>23833</c:v>
                </c:pt>
                <c:pt idx="3">
                  <c:v>25373</c:v>
                </c:pt>
                <c:pt idx="4">
                  <c:v>26352</c:v>
                </c:pt>
                <c:pt idx="5">
                  <c:v>25842</c:v>
                </c:pt>
                <c:pt idx="6">
                  <c:v>26988</c:v>
                </c:pt>
                <c:pt idx="7">
                  <c:v>28199</c:v>
                </c:pt>
                <c:pt idx="8">
                  <c:v>29173</c:v>
                </c:pt>
                <c:pt idx="9">
                  <c:v>35102</c:v>
                </c:pt>
                <c:pt idx="10">
                  <c:v>36009</c:v>
                </c:pt>
                <c:pt idx="11">
                  <c:v>36218</c:v>
                </c:pt>
                <c:pt idx="12">
                  <c:v>35570</c:v>
                </c:pt>
                <c:pt idx="13">
                  <c:v>36390</c:v>
                </c:pt>
                <c:pt idx="14">
                  <c:v>37980</c:v>
                </c:pt>
                <c:pt idx="15">
                  <c:v>38619</c:v>
                </c:pt>
                <c:pt idx="16">
                  <c:v>40783</c:v>
                </c:pt>
                <c:pt idx="17">
                  <c:v>41079</c:v>
                </c:pt>
                <c:pt idx="18">
                  <c:v>38198</c:v>
                </c:pt>
                <c:pt idx="19">
                  <c:v>38278</c:v>
                </c:pt>
                <c:pt idx="20">
                  <c:v>38907</c:v>
                </c:pt>
              </c:numCache>
            </c:numRef>
          </c:val>
          <c:smooth val="0"/>
        </c:ser>
        <c:dLbls>
          <c:dLblPos val="t"/>
          <c:showLegendKey val="0"/>
          <c:showVal val="1"/>
          <c:showCatName val="0"/>
          <c:showSerName val="0"/>
          <c:showPercent val="0"/>
          <c:showBubbleSize val="0"/>
        </c:dLbls>
        <c:marker val="1"/>
        <c:smooth val="0"/>
        <c:axId val="42095360"/>
        <c:axId val="42096896"/>
      </c:lineChart>
      <c:dateAx>
        <c:axId val="42095360"/>
        <c:scaling>
          <c:orientation val="minMax"/>
        </c:scaling>
        <c:delete val="0"/>
        <c:axPos val="b"/>
        <c:numFmt formatCode="General" sourceLinked="1"/>
        <c:majorTickMark val="out"/>
        <c:minorTickMark val="out"/>
        <c:tickLblPos val="nextTo"/>
        <c:txPr>
          <a:bodyPr/>
          <a:lstStyle/>
          <a:p>
            <a:pPr>
              <a:defRPr sz="1400">
                <a:latin typeface="Garamond" pitchFamily="18" charset="0"/>
              </a:defRPr>
            </a:pPr>
            <a:endParaRPr lang="en-US"/>
          </a:p>
        </c:txPr>
        <c:crossAx val="42096896"/>
        <c:crosses val="autoZero"/>
        <c:auto val="0"/>
        <c:lblOffset val="100"/>
        <c:baseTimeUnit val="days"/>
        <c:majorUnit val="2"/>
        <c:majorTimeUnit val="days"/>
      </c:dateAx>
      <c:valAx>
        <c:axId val="42096896"/>
        <c:scaling>
          <c:orientation val="minMax"/>
        </c:scaling>
        <c:delete val="0"/>
        <c:axPos val="l"/>
        <c:majorGridlines/>
        <c:numFmt formatCode="#,##0" sourceLinked="1"/>
        <c:majorTickMark val="none"/>
        <c:minorTickMark val="none"/>
        <c:tickLblPos val="nextTo"/>
        <c:txPr>
          <a:bodyPr/>
          <a:lstStyle/>
          <a:p>
            <a:pPr>
              <a:defRPr sz="1400">
                <a:latin typeface="Garamond" pitchFamily="18" charset="0"/>
              </a:defRPr>
            </a:pPr>
            <a:endParaRPr lang="en-US"/>
          </a:p>
        </c:txPr>
        <c:crossAx val="42095360"/>
        <c:crosses val="autoZero"/>
        <c:crossBetween val="between"/>
      </c:valAx>
    </c:plotArea>
    <c:legend>
      <c:legendPos val="b"/>
      <c:layout/>
      <c:overlay val="0"/>
      <c:txPr>
        <a:bodyPr/>
        <a:lstStyle/>
        <a:p>
          <a:pPr>
            <a:defRPr sz="1400">
              <a:latin typeface="Garamond" pitchFamily="18" charset="0"/>
            </a:defRPr>
          </a:pPr>
          <a:endParaRPr lang="en-US"/>
        </a:p>
      </c:txPr>
    </c:legend>
    <c:plotVisOnly val="1"/>
    <c:dispBlanksAs val="zero"/>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400" b="1" i="0" baseline="0" dirty="0" smtClean="0">
                <a:effectLst/>
              </a:rPr>
              <a:t>Counties </a:t>
            </a:r>
            <a:r>
              <a:rPr lang="en-US" sz="2400" b="1" i="0" baseline="0" dirty="0" err="1">
                <a:effectLst/>
              </a:rPr>
              <a:t>vs</a:t>
            </a:r>
            <a:r>
              <a:rPr lang="en-US" sz="2400" b="1" i="0" baseline="0" dirty="0">
                <a:effectLst/>
              </a:rPr>
              <a:t> WGYA</a:t>
            </a:r>
            <a:endParaRPr lang="en-US" sz="2400" dirty="0">
              <a:effectLst/>
            </a:endParaRPr>
          </a:p>
          <a:p>
            <a:pPr>
              <a:defRPr/>
            </a:pPr>
            <a:r>
              <a:rPr lang="en-US" sz="2400" b="1" i="0" baseline="0" dirty="0" smtClean="0">
                <a:effectLst/>
              </a:rPr>
              <a:t>Compiled from BLS </a:t>
            </a:r>
            <a:r>
              <a:rPr lang="en-US" sz="2400" b="1" i="0" baseline="0" dirty="0">
                <a:effectLst/>
              </a:rPr>
              <a:t>Data</a:t>
            </a:r>
            <a:endParaRPr lang="en-US" sz="2400" dirty="0">
              <a:effectLst/>
            </a:endParaRPr>
          </a:p>
        </c:rich>
      </c:tx>
      <c:layout/>
      <c:overlay val="0"/>
    </c:title>
    <c:autoTitleDeleted val="0"/>
    <c:plotArea>
      <c:layout/>
      <c:lineChart>
        <c:grouping val="standard"/>
        <c:varyColors val="0"/>
        <c:ser>
          <c:idx val="0"/>
          <c:order val="0"/>
          <c:tx>
            <c:v>Fremont, ID</c:v>
          </c:tx>
          <c:cat>
            <c:numRef>
              <c:f>Data!$A$8:$A$28</c:f>
              <c:numCache>
                <c:formatCode>General</c:formatCode>
                <c:ptCount val="21"/>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numCache>
            </c:numRef>
          </c:cat>
          <c:val>
            <c:numRef>
              <c:f>Data!$E$8:$E$28</c:f>
              <c:numCache>
                <c:formatCode>0.0%</c:formatCode>
                <c:ptCount val="21"/>
                <c:pt idx="0">
                  <c:v>0.08</c:v>
                </c:pt>
                <c:pt idx="1">
                  <c:v>8.4000000000000005E-2</c:v>
                </c:pt>
                <c:pt idx="2">
                  <c:v>8.8999999999999996E-2</c:v>
                </c:pt>
                <c:pt idx="3">
                  <c:v>8.2000000000000003E-2</c:v>
                </c:pt>
                <c:pt idx="4">
                  <c:v>8.2000000000000003E-2</c:v>
                </c:pt>
                <c:pt idx="5">
                  <c:v>0.08</c:v>
                </c:pt>
                <c:pt idx="6">
                  <c:v>7.3999999999999996E-2</c:v>
                </c:pt>
                <c:pt idx="7">
                  <c:v>7.0999999999999994E-2</c:v>
                </c:pt>
                <c:pt idx="8">
                  <c:v>6.5000000000000002E-2</c:v>
                </c:pt>
                <c:pt idx="9">
                  <c:v>4.7E-2</c:v>
                </c:pt>
                <c:pt idx="10">
                  <c:v>4.4999999999999998E-2</c:v>
                </c:pt>
                <c:pt idx="11">
                  <c:v>4.4999999999999998E-2</c:v>
                </c:pt>
                <c:pt idx="12">
                  <c:v>4.8000000000000001E-2</c:v>
                </c:pt>
                <c:pt idx="13">
                  <c:v>4.2999999999999997E-2</c:v>
                </c:pt>
                <c:pt idx="14">
                  <c:v>3.5999999999999997E-2</c:v>
                </c:pt>
                <c:pt idx="15">
                  <c:v>3.2000000000000001E-2</c:v>
                </c:pt>
                <c:pt idx="16">
                  <c:v>3.2000000000000001E-2</c:v>
                </c:pt>
                <c:pt idx="17">
                  <c:v>4.7E-2</c:v>
                </c:pt>
                <c:pt idx="18">
                  <c:v>7.4999999999999997E-2</c:v>
                </c:pt>
                <c:pt idx="19">
                  <c:v>9.1999999999999998E-2</c:v>
                </c:pt>
                <c:pt idx="20">
                  <c:v>8.2000000000000003E-2</c:v>
                </c:pt>
              </c:numCache>
            </c:numRef>
          </c:val>
          <c:smooth val="0"/>
        </c:ser>
        <c:ser>
          <c:idx val="1"/>
          <c:order val="1"/>
          <c:tx>
            <c:v>Madison, ID</c:v>
          </c:tx>
          <c:spPr>
            <a:ln>
              <a:solidFill>
                <a:srgbClr val="00B050"/>
              </a:solidFill>
            </a:ln>
          </c:spPr>
          <c:marker>
            <c:spPr>
              <a:solidFill>
                <a:srgbClr val="00B050"/>
              </a:solidFill>
              <a:ln>
                <a:solidFill>
                  <a:srgbClr val="00B050"/>
                </a:solidFill>
              </a:ln>
            </c:spPr>
          </c:marker>
          <c:cat>
            <c:numRef>
              <c:f>Data!$A$8:$A$28</c:f>
              <c:numCache>
                <c:formatCode>General</c:formatCode>
                <c:ptCount val="21"/>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numCache>
            </c:numRef>
          </c:cat>
          <c:val>
            <c:numRef>
              <c:f>Data!$I$8:$I$28</c:f>
              <c:numCache>
                <c:formatCode>0.0%</c:formatCode>
                <c:ptCount val="21"/>
                <c:pt idx="0">
                  <c:v>4.2000000000000003E-2</c:v>
                </c:pt>
                <c:pt idx="1">
                  <c:v>2.9000000000000001E-2</c:v>
                </c:pt>
                <c:pt idx="2">
                  <c:v>0.03</c:v>
                </c:pt>
                <c:pt idx="3">
                  <c:v>3.2000000000000001E-2</c:v>
                </c:pt>
                <c:pt idx="4">
                  <c:v>3.2000000000000001E-2</c:v>
                </c:pt>
                <c:pt idx="5">
                  <c:v>3.3000000000000002E-2</c:v>
                </c:pt>
                <c:pt idx="6">
                  <c:v>3.1E-2</c:v>
                </c:pt>
                <c:pt idx="7">
                  <c:v>2.9000000000000001E-2</c:v>
                </c:pt>
                <c:pt idx="8">
                  <c:v>2.4E-2</c:v>
                </c:pt>
                <c:pt idx="9">
                  <c:v>3.5000000000000003E-2</c:v>
                </c:pt>
                <c:pt idx="10">
                  <c:v>3.1E-2</c:v>
                </c:pt>
                <c:pt idx="11">
                  <c:v>0.03</c:v>
                </c:pt>
                <c:pt idx="12">
                  <c:v>2.9000000000000001E-2</c:v>
                </c:pt>
                <c:pt idx="13">
                  <c:v>2.9000000000000001E-2</c:v>
                </c:pt>
                <c:pt idx="14">
                  <c:v>2.5000000000000001E-2</c:v>
                </c:pt>
                <c:pt idx="15">
                  <c:v>2.3E-2</c:v>
                </c:pt>
                <c:pt idx="16">
                  <c:v>2.1000000000000001E-2</c:v>
                </c:pt>
                <c:pt idx="17">
                  <c:v>3.3000000000000002E-2</c:v>
                </c:pt>
                <c:pt idx="18">
                  <c:v>5.0999999999999997E-2</c:v>
                </c:pt>
                <c:pt idx="19">
                  <c:v>5.8000000000000003E-2</c:v>
                </c:pt>
                <c:pt idx="20">
                  <c:v>6.2E-2</c:v>
                </c:pt>
              </c:numCache>
            </c:numRef>
          </c:val>
          <c:smooth val="0"/>
        </c:ser>
        <c:ser>
          <c:idx val="2"/>
          <c:order val="2"/>
          <c:tx>
            <c:v>Teton, ID</c:v>
          </c:tx>
          <c:spPr>
            <a:ln>
              <a:solidFill>
                <a:srgbClr val="7030A0"/>
              </a:solidFill>
            </a:ln>
          </c:spPr>
          <c:marker>
            <c:spPr>
              <a:solidFill>
                <a:srgbClr val="7030A0"/>
              </a:solidFill>
              <a:ln>
                <a:solidFill>
                  <a:srgbClr val="7030A0"/>
                </a:solidFill>
              </a:ln>
            </c:spPr>
          </c:marker>
          <c:cat>
            <c:numRef>
              <c:f>Data!$A$8:$A$28</c:f>
              <c:numCache>
                <c:formatCode>General</c:formatCode>
                <c:ptCount val="21"/>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numCache>
            </c:numRef>
          </c:cat>
          <c:val>
            <c:numRef>
              <c:f>Data!$M$8:$M$28</c:f>
              <c:numCache>
                <c:formatCode>0.0%</c:formatCode>
                <c:ptCount val="21"/>
                <c:pt idx="0">
                  <c:v>3.5000000000000003E-2</c:v>
                </c:pt>
                <c:pt idx="1">
                  <c:v>0.04</c:v>
                </c:pt>
                <c:pt idx="2">
                  <c:v>0.04</c:v>
                </c:pt>
                <c:pt idx="3">
                  <c:v>3.5999999999999997E-2</c:v>
                </c:pt>
                <c:pt idx="4">
                  <c:v>3.2000000000000001E-2</c:v>
                </c:pt>
                <c:pt idx="5">
                  <c:v>4.8000000000000001E-2</c:v>
                </c:pt>
                <c:pt idx="6">
                  <c:v>4.4999999999999998E-2</c:v>
                </c:pt>
                <c:pt idx="7">
                  <c:v>3.6999999999999998E-2</c:v>
                </c:pt>
                <c:pt idx="8">
                  <c:v>3.3000000000000002E-2</c:v>
                </c:pt>
                <c:pt idx="9">
                  <c:v>2.9000000000000001E-2</c:v>
                </c:pt>
                <c:pt idx="10">
                  <c:v>2.5000000000000001E-2</c:v>
                </c:pt>
                <c:pt idx="11">
                  <c:v>3.3000000000000002E-2</c:v>
                </c:pt>
                <c:pt idx="12">
                  <c:v>3.4000000000000002E-2</c:v>
                </c:pt>
                <c:pt idx="13">
                  <c:v>2.9000000000000001E-2</c:v>
                </c:pt>
                <c:pt idx="14">
                  <c:v>2.7E-2</c:v>
                </c:pt>
                <c:pt idx="15">
                  <c:v>1.7000000000000001E-2</c:v>
                </c:pt>
                <c:pt idx="16">
                  <c:v>1.6E-2</c:v>
                </c:pt>
                <c:pt idx="17">
                  <c:v>2.7E-2</c:v>
                </c:pt>
                <c:pt idx="18">
                  <c:v>5.8999999999999997E-2</c:v>
                </c:pt>
                <c:pt idx="19">
                  <c:v>7.2999999999999995E-2</c:v>
                </c:pt>
                <c:pt idx="20">
                  <c:v>6.7000000000000004E-2</c:v>
                </c:pt>
              </c:numCache>
            </c:numRef>
          </c:val>
          <c:smooth val="0"/>
        </c:ser>
        <c:ser>
          <c:idx val="3"/>
          <c:order val="3"/>
          <c:tx>
            <c:v>Teton, WY</c:v>
          </c:tx>
          <c:cat>
            <c:numRef>
              <c:f>Data!$A$8:$A$28</c:f>
              <c:numCache>
                <c:formatCode>General</c:formatCode>
                <c:ptCount val="21"/>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numCache>
            </c:numRef>
          </c:cat>
          <c:val>
            <c:numRef>
              <c:f>Data!$Q$8:$Q$28</c:f>
              <c:numCache>
                <c:formatCode>0.0%</c:formatCode>
                <c:ptCount val="21"/>
                <c:pt idx="0">
                  <c:v>2.4E-2</c:v>
                </c:pt>
                <c:pt idx="1">
                  <c:v>2.9000000000000001E-2</c:v>
                </c:pt>
                <c:pt idx="2">
                  <c:v>2.5000000000000001E-2</c:v>
                </c:pt>
                <c:pt idx="3">
                  <c:v>2.1999999999999999E-2</c:v>
                </c:pt>
                <c:pt idx="4">
                  <c:v>2.4E-2</c:v>
                </c:pt>
                <c:pt idx="5">
                  <c:v>2.9000000000000001E-2</c:v>
                </c:pt>
                <c:pt idx="6">
                  <c:v>2.4E-2</c:v>
                </c:pt>
                <c:pt idx="7">
                  <c:v>2.1000000000000001E-2</c:v>
                </c:pt>
                <c:pt idx="8">
                  <c:v>2.3E-2</c:v>
                </c:pt>
                <c:pt idx="9">
                  <c:v>2.4E-2</c:v>
                </c:pt>
                <c:pt idx="10">
                  <c:v>2.7E-2</c:v>
                </c:pt>
                <c:pt idx="11">
                  <c:v>3.1E-2</c:v>
                </c:pt>
                <c:pt idx="12">
                  <c:v>3.5999999999999997E-2</c:v>
                </c:pt>
                <c:pt idx="13">
                  <c:v>3.2000000000000001E-2</c:v>
                </c:pt>
                <c:pt idx="14">
                  <c:v>3.1E-2</c:v>
                </c:pt>
                <c:pt idx="15">
                  <c:v>2.5000000000000001E-2</c:v>
                </c:pt>
                <c:pt idx="16">
                  <c:v>2.1999999999999999E-2</c:v>
                </c:pt>
                <c:pt idx="17">
                  <c:v>0.03</c:v>
                </c:pt>
                <c:pt idx="18">
                  <c:v>6.9000000000000006E-2</c:v>
                </c:pt>
                <c:pt idx="19">
                  <c:v>8.3000000000000004E-2</c:v>
                </c:pt>
                <c:pt idx="20">
                  <c:v>7.5999999999999998E-2</c:v>
                </c:pt>
              </c:numCache>
            </c:numRef>
          </c:val>
          <c:smooth val="0"/>
        </c:ser>
        <c:ser>
          <c:idx val="4"/>
          <c:order val="4"/>
          <c:tx>
            <c:v>WGYA</c:v>
          </c:tx>
          <c:spPr>
            <a:ln>
              <a:solidFill>
                <a:srgbClr val="FF0000"/>
              </a:solidFill>
            </a:ln>
          </c:spPr>
          <c:marker>
            <c:spPr>
              <a:solidFill>
                <a:srgbClr val="FF0000"/>
              </a:solidFill>
              <a:ln>
                <a:solidFill>
                  <a:srgbClr val="FF0000"/>
                </a:solidFill>
              </a:ln>
            </c:spPr>
          </c:marker>
          <c:cat>
            <c:numRef>
              <c:f>Data!$A$8:$A$28</c:f>
              <c:numCache>
                <c:formatCode>General</c:formatCode>
                <c:ptCount val="21"/>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numCache>
            </c:numRef>
          </c:cat>
          <c:val>
            <c:numRef>
              <c:f>Data!$U$8:$U$28</c:f>
              <c:numCache>
                <c:formatCode>0.0%</c:formatCode>
                <c:ptCount val="21"/>
                <c:pt idx="0">
                  <c:v>4.2839961846306972E-2</c:v>
                </c:pt>
                <c:pt idx="1">
                  <c:v>4.1234221598877983E-2</c:v>
                </c:pt>
                <c:pt idx="2">
                  <c:v>3.9805003827404213E-2</c:v>
                </c:pt>
                <c:pt idx="3">
                  <c:v>3.729701016846259E-2</c:v>
                </c:pt>
                <c:pt idx="4">
                  <c:v>3.7229184173029846E-2</c:v>
                </c:pt>
                <c:pt idx="5">
                  <c:v>4.0864046320008909E-2</c:v>
                </c:pt>
                <c:pt idx="6">
                  <c:v>3.7483505117871539E-2</c:v>
                </c:pt>
                <c:pt idx="7">
                  <c:v>3.3883787858023845E-2</c:v>
                </c:pt>
                <c:pt idx="8">
                  <c:v>3.1087050383606232E-2</c:v>
                </c:pt>
                <c:pt idx="9">
                  <c:v>3.1962714762416924E-2</c:v>
                </c:pt>
                <c:pt idx="10">
                  <c:v>3.0948087946392529E-2</c:v>
                </c:pt>
                <c:pt idx="11">
                  <c:v>3.3077929358998316E-2</c:v>
                </c:pt>
                <c:pt idx="12">
                  <c:v>3.5232851447015108E-2</c:v>
                </c:pt>
                <c:pt idx="13">
                  <c:v>3.21036252892518E-2</c:v>
                </c:pt>
                <c:pt idx="14">
                  <c:v>2.9116286203635062E-2</c:v>
                </c:pt>
                <c:pt idx="15">
                  <c:v>2.4452471771035947E-2</c:v>
                </c:pt>
                <c:pt idx="16">
                  <c:v>2.2248327779242887E-2</c:v>
                </c:pt>
                <c:pt idx="17">
                  <c:v>3.2934695607137812E-2</c:v>
                </c:pt>
                <c:pt idx="18">
                  <c:v>6.1543375181190574E-2</c:v>
                </c:pt>
                <c:pt idx="19">
                  <c:v>7.3127027943241801E-2</c:v>
                </c:pt>
                <c:pt idx="20">
                  <c:v>6.9922547332185891E-2</c:v>
                </c:pt>
              </c:numCache>
            </c:numRef>
          </c:val>
          <c:smooth val="0"/>
        </c:ser>
        <c:dLbls>
          <c:showLegendKey val="0"/>
          <c:showVal val="0"/>
          <c:showCatName val="0"/>
          <c:showSerName val="0"/>
          <c:showPercent val="0"/>
          <c:showBubbleSize val="0"/>
        </c:dLbls>
        <c:marker val="1"/>
        <c:smooth val="0"/>
        <c:axId val="44391040"/>
        <c:axId val="44405504"/>
      </c:lineChart>
      <c:dateAx>
        <c:axId val="44391040"/>
        <c:scaling>
          <c:orientation val="minMax"/>
        </c:scaling>
        <c:delete val="0"/>
        <c:axPos val="b"/>
        <c:numFmt formatCode="General" sourceLinked="1"/>
        <c:majorTickMark val="out"/>
        <c:minorTickMark val="out"/>
        <c:tickLblPos val="nextTo"/>
        <c:crossAx val="44405504"/>
        <c:crosses val="autoZero"/>
        <c:auto val="0"/>
        <c:lblOffset val="100"/>
        <c:baseTimeUnit val="days"/>
        <c:majorUnit val="2"/>
        <c:majorTimeUnit val="days"/>
      </c:dateAx>
      <c:valAx>
        <c:axId val="44405504"/>
        <c:scaling>
          <c:orientation val="minMax"/>
        </c:scaling>
        <c:delete val="0"/>
        <c:axPos val="l"/>
        <c:majorGridlines/>
        <c:numFmt formatCode="0.0%" sourceLinked="1"/>
        <c:majorTickMark val="none"/>
        <c:minorTickMark val="none"/>
        <c:tickLblPos val="nextTo"/>
        <c:crossAx val="44391040"/>
        <c:crosses val="autoZero"/>
        <c:crossBetween val="between"/>
      </c:valAx>
    </c:plotArea>
    <c:legend>
      <c:legendPos val="b"/>
      <c:layout/>
      <c:overlay val="0"/>
    </c:legend>
    <c:plotVisOnly val="1"/>
    <c:dispBlanksAs val="gap"/>
    <c:showDLblsOverMax val="0"/>
  </c:chart>
  <c:spPr>
    <a:noFill/>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317BAB3-7FEB-4A9D-AE16-EBA00AC42963}" type="datetimeFigureOut">
              <a:rPr lang="en-US"/>
              <a:pPr>
                <a:defRPr/>
              </a:pPr>
              <a:t>7/9/2012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E7A0BE9-AD4C-4B5F-A371-32B7962E4348}" type="slidenum">
              <a:rPr lang="en-US"/>
              <a:pPr>
                <a:defRPr/>
              </a:pPr>
              <a:t>‹#›</a:t>
            </a:fld>
            <a:endParaRPr lang="en-US" dirty="0"/>
          </a:p>
        </p:txBody>
      </p:sp>
    </p:spTree>
    <p:extLst>
      <p:ext uri="{BB962C8B-B14F-4D97-AF65-F5344CB8AC3E}">
        <p14:creationId xmlns:p14="http://schemas.microsoft.com/office/powerpoint/2010/main" val="16822295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ADAE5AB-1040-4118-85EF-71F1D21031F5}" type="datetimeFigureOut">
              <a:rPr lang="en-US"/>
              <a:pPr>
                <a:defRPr/>
              </a:pPr>
              <a:t>7/9/2012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85AA500D-1F85-493D-895B-DC3DC4E84F8C}" type="slidenum">
              <a:rPr lang="en-US"/>
              <a:pPr>
                <a:defRPr/>
              </a:pPr>
              <a:t>‹#›</a:t>
            </a:fld>
            <a:endParaRPr lang="en-US" dirty="0"/>
          </a:p>
        </p:txBody>
      </p:sp>
    </p:spTree>
    <p:extLst>
      <p:ext uri="{BB962C8B-B14F-4D97-AF65-F5344CB8AC3E}">
        <p14:creationId xmlns:p14="http://schemas.microsoft.com/office/powerpoint/2010/main" val="30670211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682FD74-94F7-4E8B-9078-3F02D60C0000}" type="slidenum">
              <a:rPr lang="en-US" smtClean="0"/>
              <a:pPr fontAlgn="base">
                <a:spcBef>
                  <a:spcPct val="0"/>
                </a:spcBef>
                <a:spcAft>
                  <a:spcPct val="0"/>
                </a:spcAft>
                <a:defRPr/>
              </a:pPr>
              <a:t>1</a:t>
            </a:fld>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10</a:t>
            </a:fld>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11</a:t>
            </a:fld>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12</a:t>
            </a:fld>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Labor Force</a:t>
            </a:r>
            <a:r>
              <a:rPr lang="en-US" baseline="0" dirty="0" smtClean="0"/>
              <a:t> = 73.5% increase</a:t>
            </a:r>
          </a:p>
          <a:p>
            <a:pPr eaLnBrk="1" hangingPunct="1">
              <a:spcBef>
                <a:spcPct val="0"/>
              </a:spcBef>
            </a:pPr>
            <a:r>
              <a:rPr lang="en-US" baseline="0" dirty="0" smtClean="0"/>
              <a:t>Employment: 68.6% increase</a:t>
            </a:r>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13</a:t>
            </a:fld>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14</a:t>
            </a:fld>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15</a:t>
            </a:fld>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16</a:t>
            </a:fld>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17</a:t>
            </a:fld>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18</a:t>
            </a:fld>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19</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2</a:t>
            </a:fld>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20</a:t>
            </a:fld>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21</a:t>
            </a:fld>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3</a:t>
            </a:fld>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4</a:t>
            </a:fld>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5</a:t>
            </a:fld>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6</a:t>
            </a:fld>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29.4% increase</a:t>
            </a:r>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7</a:t>
            </a:fld>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8</a:t>
            </a:fld>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91030-57E2-4CC4-83E7-A82810B0CB8B}" type="slidenum">
              <a:rPr lang="en-US" smtClean="0"/>
              <a:pPr fontAlgn="base">
                <a:spcBef>
                  <a:spcPct val="0"/>
                </a:spcBef>
                <a:spcAft>
                  <a:spcPct val="0"/>
                </a:spcAft>
                <a:defRPr/>
              </a:pPr>
              <a:t>9</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2818020-99B7-4FFE-AF1F-8BE0C3C6657B}" type="datetimeFigureOut">
              <a:rPr lang="en-US"/>
              <a:pPr>
                <a:defRPr/>
              </a:pPr>
              <a:t>7/9/2012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796554A-29A7-486A-BE83-95CC2625285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1526C4C-7920-4249-A019-6013B21671CF}" type="datetimeFigureOut">
              <a:rPr lang="en-US"/>
              <a:pPr>
                <a:defRPr/>
              </a:pPr>
              <a:t>7/9/2012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C96F681-9411-412F-8F2C-8851EACA31DC}"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CAF34B9-5765-4AEF-BB36-9592DDE3B894}" type="datetimeFigureOut">
              <a:rPr lang="en-US"/>
              <a:pPr>
                <a:defRPr/>
              </a:pPr>
              <a:t>7/9/2012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501FC4A-82EE-466A-9607-FEE54B6E33D6}"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CE33314-2F8A-4FFF-A4C1-5575A6F505C2}" type="datetimeFigureOut">
              <a:rPr lang="en-US"/>
              <a:pPr>
                <a:defRPr/>
              </a:pPr>
              <a:t>7/9/2012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5099AF7-A01F-4788-BF9B-69815ECE0ED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FCB84B1-451D-4507-B4E8-794FCB03D9DC}" type="datetimeFigureOut">
              <a:rPr lang="en-US"/>
              <a:pPr>
                <a:defRPr/>
              </a:pPr>
              <a:t>7/9/2012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43EB2C4-D66B-4150-B3F6-A8B4EB1B2013}"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76D564F-AB8E-4BE3-8E10-CD120B83ABC0}" type="datetimeFigureOut">
              <a:rPr lang="en-US"/>
              <a:pPr>
                <a:defRPr/>
              </a:pPr>
              <a:t>7/9/2012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6E3D1AB-6E82-47D5-ACF8-4080EB6F6B5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41335DA-361F-45CD-9B3C-9851F2D3F959}" type="datetimeFigureOut">
              <a:rPr lang="en-US"/>
              <a:pPr>
                <a:defRPr/>
              </a:pPr>
              <a:t>7/9/2012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6B953D7B-8C82-40CB-B788-86BA9B8C930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63399ED-45FE-482E-AC53-CF7F5ADAFA12}" type="datetimeFigureOut">
              <a:rPr lang="en-US"/>
              <a:pPr>
                <a:defRPr/>
              </a:pPr>
              <a:t>7/9/2012</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4CDE2BA9-B753-46E0-9503-1F3CFD8C7718}"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B05706D-FB30-4B7F-9799-32701B75EEA7}" type="datetimeFigureOut">
              <a:rPr lang="en-US"/>
              <a:pPr>
                <a:defRPr/>
              </a:pPr>
              <a:t>7/9/2012</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C2674656-1895-4F07-914A-711057C81E61}"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FC4F897-0B92-493F-9398-AC70AE164F52}" type="datetimeFigureOut">
              <a:rPr lang="en-US"/>
              <a:pPr>
                <a:defRPr/>
              </a:pPr>
              <a:t>7/9/2012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E8C6CBE-656B-4ADD-97BB-79D40283AC9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9390F52-F4F9-4523-9CFB-7E7AD8F9B7FC}" type="datetimeFigureOut">
              <a:rPr lang="en-US"/>
              <a:pPr>
                <a:defRPr/>
              </a:pPr>
              <a:t>7/9/2012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96D475A-DB5D-4875-8AB9-11C819C8C9B6}"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9E818BC7-F6B4-4A82-80A7-B22A283787BF}" type="datetimeFigureOut">
              <a:rPr lang="en-US"/>
              <a:pPr>
                <a:defRPr/>
              </a:pPr>
              <a:t>7/9/2012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D27AFD2-CC7D-4732-8183-172F6B335BC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Garamond" pitchFamily="18" charset="0"/>
        </a:defRPr>
      </a:lvl2pPr>
      <a:lvl3pPr algn="ctr" rtl="0" eaLnBrk="0" fontAlgn="base" hangingPunct="0">
        <a:spcBef>
          <a:spcPct val="0"/>
        </a:spcBef>
        <a:spcAft>
          <a:spcPct val="0"/>
        </a:spcAft>
        <a:defRPr sz="4400">
          <a:solidFill>
            <a:schemeClr val="tx1"/>
          </a:solidFill>
          <a:latin typeface="Garamond" pitchFamily="18" charset="0"/>
        </a:defRPr>
      </a:lvl3pPr>
      <a:lvl4pPr algn="ctr" rtl="0" eaLnBrk="0" fontAlgn="base" hangingPunct="0">
        <a:spcBef>
          <a:spcPct val="0"/>
        </a:spcBef>
        <a:spcAft>
          <a:spcPct val="0"/>
        </a:spcAft>
        <a:defRPr sz="4400">
          <a:solidFill>
            <a:schemeClr val="tx1"/>
          </a:solidFill>
          <a:latin typeface="Garamond" pitchFamily="18" charset="0"/>
        </a:defRPr>
      </a:lvl4pPr>
      <a:lvl5pPr algn="ctr" rtl="0" eaLnBrk="0" fontAlgn="base" hangingPunct="0">
        <a:spcBef>
          <a:spcPct val="0"/>
        </a:spcBef>
        <a:spcAft>
          <a:spcPct val="0"/>
        </a:spcAft>
        <a:defRPr sz="4400">
          <a:solidFill>
            <a:schemeClr val="tx1"/>
          </a:solidFill>
          <a:latin typeface="Garamond" pitchFamily="18" charset="0"/>
        </a:defRPr>
      </a:lvl5pPr>
      <a:lvl6pPr marL="457200" algn="ctr" rtl="0" fontAlgn="base">
        <a:spcBef>
          <a:spcPct val="0"/>
        </a:spcBef>
        <a:spcAft>
          <a:spcPct val="0"/>
        </a:spcAft>
        <a:defRPr sz="4400">
          <a:solidFill>
            <a:schemeClr val="tx1"/>
          </a:solidFill>
          <a:latin typeface="Garamond" pitchFamily="18" charset="0"/>
        </a:defRPr>
      </a:lvl6pPr>
      <a:lvl7pPr marL="914400" algn="ctr" rtl="0" fontAlgn="base">
        <a:spcBef>
          <a:spcPct val="0"/>
        </a:spcBef>
        <a:spcAft>
          <a:spcPct val="0"/>
        </a:spcAft>
        <a:defRPr sz="4400">
          <a:solidFill>
            <a:schemeClr val="tx1"/>
          </a:solidFill>
          <a:latin typeface="Garamond" pitchFamily="18" charset="0"/>
        </a:defRPr>
      </a:lvl7pPr>
      <a:lvl8pPr marL="1371600" algn="ctr" rtl="0" fontAlgn="base">
        <a:spcBef>
          <a:spcPct val="0"/>
        </a:spcBef>
        <a:spcAft>
          <a:spcPct val="0"/>
        </a:spcAft>
        <a:defRPr sz="4400">
          <a:solidFill>
            <a:schemeClr val="tx1"/>
          </a:solidFill>
          <a:latin typeface="Garamond" pitchFamily="18" charset="0"/>
        </a:defRPr>
      </a:lvl8pPr>
      <a:lvl9pPr marL="1828800" algn="ctr" rtl="0" fontAlgn="base">
        <a:spcBef>
          <a:spcPct val="0"/>
        </a:spcBef>
        <a:spcAft>
          <a:spcPct val="0"/>
        </a:spcAft>
        <a:defRPr sz="4400">
          <a:solidFill>
            <a:schemeClr val="tx1"/>
          </a:solidFill>
          <a:latin typeface="Garamond" pitchFamily="18"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3" cstate="print"/>
          <a:srcRect/>
          <a:stretch>
            <a:fillRect/>
          </a:stretch>
        </p:blipFill>
        <p:spPr bwMode="auto">
          <a:xfrm>
            <a:off x="287020" y="228600"/>
            <a:ext cx="4589780" cy="990600"/>
          </a:xfrm>
          <a:prstGeom prst="rect">
            <a:avLst/>
          </a:prstGeom>
          <a:noFill/>
          <a:ln w="9525">
            <a:noFill/>
            <a:miter lim="800000"/>
            <a:headEnd/>
            <a:tailEnd/>
          </a:ln>
        </p:spPr>
      </p:pic>
      <p:sp>
        <p:nvSpPr>
          <p:cNvPr id="4" name="TextBox 3"/>
          <p:cNvSpPr txBox="1"/>
          <p:nvPr/>
        </p:nvSpPr>
        <p:spPr>
          <a:xfrm>
            <a:off x="228600" y="5867400"/>
            <a:ext cx="2286000" cy="369332"/>
          </a:xfrm>
          <a:prstGeom prst="rect">
            <a:avLst/>
          </a:prstGeom>
          <a:noFill/>
        </p:spPr>
        <p:txBody>
          <a:bodyPr wrap="square" rtlCol="0">
            <a:spAutoFit/>
          </a:bodyPr>
          <a:lstStyle/>
          <a:p>
            <a:r>
              <a:rPr lang="en-US" dirty="0" smtClean="0">
                <a:solidFill>
                  <a:srgbClr val="556508"/>
                </a:solidFill>
                <a:latin typeface="Garamond" pitchFamily="18" charset="0"/>
              </a:rPr>
              <a:t>Winter 2012</a:t>
            </a:r>
            <a:endParaRPr lang="en-US" dirty="0">
              <a:solidFill>
                <a:srgbClr val="556508"/>
              </a:solidFill>
              <a:latin typeface="Garamond" pitchFamily="18" charset="0"/>
            </a:endParaRPr>
          </a:p>
        </p:txBody>
      </p:sp>
      <p:sp>
        <p:nvSpPr>
          <p:cNvPr id="5" name="TextBox 4"/>
          <p:cNvSpPr txBox="1"/>
          <p:nvPr/>
        </p:nvSpPr>
        <p:spPr>
          <a:xfrm>
            <a:off x="228600" y="6172200"/>
            <a:ext cx="7924800" cy="646331"/>
          </a:xfrm>
          <a:prstGeom prst="rect">
            <a:avLst/>
          </a:prstGeom>
          <a:noFill/>
        </p:spPr>
        <p:txBody>
          <a:bodyPr wrap="square" rtlCol="0">
            <a:spAutoFit/>
          </a:bodyPr>
          <a:lstStyle/>
          <a:p>
            <a:r>
              <a:rPr lang="en-US" dirty="0">
                <a:latin typeface="Garamond" pitchFamily="18" charset="0"/>
              </a:rPr>
              <a:t>Research Team: </a:t>
            </a:r>
            <a:r>
              <a:rPr lang="en-US" dirty="0">
                <a:latin typeface="+mn-lt"/>
              </a:rPr>
              <a:t>Barbara A Trolson, Melissa Borders, Lyle Borders, Ty Wagner</a:t>
            </a:r>
          </a:p>
          <a:p>
            <a:endParaRPr lang="en-US" dirty="0">
              <a:latin typeface="Garamond" pitchFamily="18" charset="0"/>
            </a:endParaRPr>
          </a:p>
        </p:txBody>
      </p:sp>
      <p:sp>
        <p:nvSpPr>
          <p:cNvPr id="6" name="TextBox 5"/>
          <p:cNvSpPr txBox="1"/>
          <p:nvPr/>
        </p:nvSpPr>
        <p:spPr>
          <a:xfrm>
            <a:off x="533400" y="4648200"/>
            <a:ext cx="9144000" cy="461665"/>
          </a:xfrm>
          <a:prstGeom prst="rect">
            <a:avLst/>
          </a:prstGeom>
          <a:noFill/>
        </p:spPr>
        <p:txBody>
          <a:bodyPr wrap="square" rtlCol="0">
            <a:spAutoFit/>
          </a:bodyPr>
          <a:lstStyle/>
          <a:p>
            <a:pPr algn="ctr"/>
            <a:r>
              <a:rPr lang="en-US" sz="2400" dirty="0">
                <a:solidFill>
                  <a:schemeClr val="bg2">
                    <a:lumMod val="75000"/>
                  </a:schemeClr>
                </a:solidFill>
                <a:latin typeface="Garamond" pitchFamily="18" charset="0"/>
              </a:rPr>
              <a:t>Part I: Background </a:t>
            </a:r>
            <a:r>
              <a:rPr lang="en-US" sz="2400" dirty="0" smtClean="0">
                <a:solidFill>
                  <a:schemeClr val="bg2">
                    <a:lumMod val="75000"/>
                  </a:schemeClr>
                </a:solidFill>
                <a:latin typeface="Garamond" pitchFamily="18" charset="0"/>
              </a:rPr>
              <a:t>Analysis</a:t>
            </a:r>
            <a:endParaRPr lang="en-US" sz="2400" dirty="0">
              <a:solidFill>
                <a:schemeClr val="bg2">
                  <a:lumMod val="75000"/>
                </a:schemeClr>
              </a:solidFill>
              <a:latin typeface="Garamond" pitchFamily="18" charset="0"/>
            </a:endParaRPr>
          </a:p>
        </p:txBody>
      </p:sp>
      <p:sp>
        <p:nvSpPr>
          <p:cNvPr id="8" name="TextBox 7"/>
          <p:cNvSpPr txBox="1"/>
          <p:nvPr/>
        </p:nvSpPr>
        <p:spPr>
          <a:xfrm>
            <a:off x="457200" y="2743200"/>
            <a:ext cx="8534400" cy="1569660"/>
          </a:xfrm>
          <a:prstGeom prst="rect">
            <a:avLst/>
          </a:prstGeom>
          <a:noFill/>
        </p:spPr>
        <p:txBody>
          <a:bodyPr wrap="square" rtlCol="0">
            <a:spAutoFit/>
          </a:bodyPr>
          <a:lstStyle/>
          <a:p>
            <a:pPr algn="ctr"/>
            <a:r>
              <a:rPr lang="en-US" sz="3200" dirty="0">
                <a:latin typeface="+mj-lt"/>
              </a:rPr>
              <a:t>Western Greater Yellowstone Area </a:t>
            </a:r>
            <a:endParaRPr lang="en-US" sz="3200" dirty="0" smtClean="0">
              <a:latin typeface="+mj-lt"/>
            </a:endParaRPr>
          </a:p>
          <a:p>
            <a:pPr algn="ctr"/>
            <a:r>
              <a:rPr lang="en-US" sz="3200" dirty="0" smtClean="0">
                <a:latin typeface="+mj-lt"/>
              </a:rPr>
              <a:t>Analysis </a:t>
            </a:r>
            <a:r>
              <a:rPr lang="en-US" sz="3200" dirty="0">
                <a:latin typeface="+mj-lt"/>
              </a:rPr>
              <a:t>of Impediments to </a:t>
            </a:r>
          </a:p>
          <a:p>
            <a:pPr algn="ctr"/>
            <a:r>
              <a:rPr lang="en-US" sz="3200" dirty="0">
                <a:latin typeface="+mj-lt"/>
              </a:rPr>
              <a:t>Fair Housing Choice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dirty="0" smtClean="0">
                <a:solidFill>
                  <a:srgbClr val="556508"/>
                </a:solidFill>
              </a:rPr>
              <a:t>Population by Race &amp; Ethnicity</a:t>
            </a:r>
            <a:endParaRPr lang="en-US" dirty="0">
              <a:solidFill>
                <a:srgbClr val="556508"/>
              </a:solidFill>
            </a:endParaRP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graphicFrame>
        <p:nvGraphicFramePr>
          <p:cNvPr id="2" name="Content Placeholder 1"/>
          <p:cNvGraphicFramePr>
            <a:graphicFrameLocks noGrp="1"/>
          </p:cNvGraphicFramePr>
          <p:nvPr>
            <p:ph idx="1"/>
            <p:extLst>
              <p:ext uri="{D42A27DB-BD31-4B8C-83A1-F6EECF244321}">
                <p14:modId xmlns:p14="http://schemas.microsoft.com/office/powerpoint/2010/main" val="2481662148"/>
              </p:ext>
            </p:extLst>
          </p:nvPr>
        </p:nvGraphicFramePr>
        <p:xfrm>
          <a:off x="448732" y="1752600"/>
          <a:ext cx="8534401" cy="4182356"/>
        </p:xfrm>
        <a:graphic>
          <a:graphicData uri="http://schemas.openxmlformats.org/drawingml/2006/table">
            <a:tbl>
              <a:tblPr>
                <a:tableStyleId>{5C22544A-7EE6-4342-B048-85BDC9FD1C3A}</a:tableStyleId>
              </a:tblPr>
              <a:tblGrid>
                <a:gridCol w="2195457"/>
                <a:gridCol w="846819"/>
                <a:gridCol w="815455"/>
                <a:gridCol w="846819"/>
                <a:gridCol w="815455"/>
                <a:gridCol w="1010607"/>
                <a:gridCol w="784591"/>
                <a:gridCol w="1219198"/>
              </a:tblGrid>
              <a:tr h="298097">
                <a:tc gridSpan="8">
                  <a:txBody>
                    <a:bodyPr/>
                    <a:lstStyle/>
                    <a:p>
                      <a:pPr algn="ctr" fontAlgn="b"/>
                      <a:r>
                        <a:rPr lang="en-US" sz="1800" u="none" strike="noStrike" dirty="0">
                          <a:effectLst/>
                        </a:rPr>
                        <a:t>Compiled from Census Bureau Data</a:t>
                      </a:r>
                      <a:endParaRPr lang="en-US" sz="1800" b="1" i="0" u="none" strike="noStrike" dirty="0">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86632">
                <a:tc gridSpan="8">
                  <a:txBody>
                    <a:bodyPr/>
                    <a:lstStyle/>
                    <a:p>
                      <a:pPr algn="ctr" fontAlgn="b"/>
                      <a:r>
                        <a:rPr lang="en-US" sz="1800" u="none" strike="noStrike" dirty="0">
                          <a:effectLst/>
                        </a:rPr>
                        <a:t>Western Greater Yellowstone Area</a:t>
                      </a:r>
                      <a:endParaRPr lang="en-US" sz="1800" b="1" i="0" u="none" strike="noStrike" dirty="0">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2">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86632">
                <a:tc rowSpan="2">
                  <a:txBody>
                    <a:bodyPr/>
                    <a:lstStyle/>
                    <a:p>
                      <a:pPr algn="l" fontAlgn="b"/>
                      <a:r>
                        <a:rPr lang="en-US" sz="1600" u="none" strike="noStrike" dirty="0">
                          <a:effectLst/>
                        </a:rPr>
                        <a:t>Race</a:t>
                      </a:r>
                      <a:endParaRPr lang="en-US" sz="1600" b="1" i="0" u="none" strike="noStrike" dirty="0">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b"/>
                      <a:r>
                        <a:rPr lang="en-US" sz="1600" u="none" strike="noStrike" dirty="0">
                          <a:effectLst/>
                        </a:rPr>
                        <a:t>2000 Census</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tcPr>
                </a:tc>
                <a:tc hMerge="1">
                  <a:txBody>
                    <a:bodyPr/>
                    <a:lstStyle/>
                    <a:p>
                      <a:endParaRPr lang="en-US"/>
                    </a:p>
                  </a:txBody>
                  <a:tcPr/>
                </a:tc>
                <a:tc gridSpan="2">
                  <a:txBody>
                    <a:bodyPr/>
                    <a:lstStyle/>
                    <a:p>
                      <a:pPr algn="ctr" fontAlgn="b"/>
                      <a:r>
                        <a:rPr lang="en-US" sz="1600" u="none" strike="noStrike">
                          <a:effectLst/>
                        </a:rPr>
                        <a:t>2010 Census</a:t>
                      </a:r>
                      <a:endParaRPr lang="en-US" sz="1600" b="1" i="0" u="none" strike="noStrike">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tcPr>
                </a:tc>
                <a:tc hMerge="1">
                  <a:txBody>
                    <a:bodyPr/>
                    <a:lstStyle/>
                    <a:p>
                      <a:endParaRPr lang="en-US"/>
                    </a:p>
                  </a:txBody>
                  <a:tcPr/>
                </a:tc>
                <a:tc rowSpan="2">
                  <a:txBody>
                    <a:bodyPr/>
                    <a:lstStyle/>
                    <a:p>
                      <a:pPr algn="ctr" fontAlgn="b"/>
                      <a:r>
                        <a:rPr lang="en-US" sz="1600" u="none" strike="noStrike" dirty="0">
                          <a:effectLst/>
                        </a:rPr>
                        <a:t>% Change 00 - 10</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b"/>
                      <a:r>
                        <a:rPr lang="en-US" sz="1600" u="none" strike="noStrike">
                          <a:effectLst/>
                        </a:rPr>
                        <a:t>Numeric Change 00 - 10</a:t>
                      </a:r>
                      <a:endParaRPr lang="en-US" sz="1600" b="1" i="0" u="none" strike="noStrike">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b"/>
                      <a:r>
                        <a:rPr lang="en-US" sz="1600" u="none" strike="noStrike" dirty="0">
                          <a:effectLst/>
                        </a:rPr>
                        <a:t>% of Regional </a:t>
                      </a:r>
                      <a:r>
                        <a:rPr lang="en-US" sz="1600" u="none" strike="noStrike" dirty="0" smtClean="0">
                          <a:effectLst/>
                        </a:rPr>
                        <a:t>Change</a:t>
                      </a:r>
                      <a:endParaRPr lang="en-US" sz="1600" b="1" i="0" u="none" strike="noStrike" dirty="0">
                        <a:solidFill>
                          <a:srgbClr val="000000"/>
                        </a:solidFill>
                        <a:effectLst/>
                        <a:latin typeface="Garamond"/>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4729">
                <a:tc vMerge="1">
                  <a:txBody>
                    <a:bodyPr/>
                    <a:lstStyle/>
                    <a:p>
                      <a:endParaRPr lang="en-US"/>
                    </a:p>
                  </a:txBody>
                  <a:tcPr/>
                </a:tc>
                <a:tc>
                  <a:txBody>
                    <a:bodyPr/>
                    <a:lstStyle/>
                    <a:p>
                      <a:pPr algn="ctr" fontAlgn="b"/>
                      <a:r>
                        <a:rPr lang="en-US" sz="1500" u="none" strike="noStrike" dirty="0">
                          <a:effectLst/>
                        </a:rPr>
                        <a:t>Population</a:t>
                      </a:r>
                      <a:endParaRPr lang="en-US" sz="1500" b="1" i="0" u="none" strike="noStrike" dirty="0">
                        <a:solidFill>
                          <a:srgbClr val="000000"/>
                        </a:solidFill>
                        <a:effectLst/>
                        <a:latin typeface="Garamond"/>
                      </a:endParaRPr>
                    </a:p>
                  </a:txBody>
                  <a:tcPr marL="7620" marR="7620" marT="7620" marB="0" anchor="b">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 of Total</a:t>
                      </a:r>
                      <a:endParaRPr lang="en-US" sz="1600" b="1" i="0" u="none" strike="noStrike" dirty="0">
                        <a:solidFill>
                          <a:srgbClr val="000000"/>
                        </a:solidFill>
                        <a:effectLst/>
                        <a:latin typeface="Garamond"/>
                      </a:endParaRPr>
                    </a:p>
                  </a:txBody>
                  <a:tcPr marL="7620" marR="7620" marT="7620" marB="0" anchor="b">
                    <a:lnB w="12700" cap="flat" cmpd="sng" algn="ctr">
                      <a:solidFill>
                        <a:schemeClr val="tx1"/>
                      </a:solidFill>
                      <a:prstDash val="solid"/>
                      <a:round/>
                      <a:headEnd type="none" w="med" len="med"/>
                      <a:tailEnd type="none" w="med" len="med"/>
                    </a:lnB>
                  </a:tcPr>
                </a:tc>
                <a:tc>
                  <a:txBody>
                    <a:bodyPr/>
                    <a:lstStyle/>
                    <a:p>
                      <a:pPr algn="ctr" fontAlgn="b"/>
                      <a:r>
                        <a:rPr lang="en-US" sz="1500" u="none" strike="noStrike" dirty="0">
                          <a:effectLst/>
                        </a:rPr>
                        <a:t>Population</a:t>
                      </a:r>
                      <a:endParaRPr lang="en-US" sz="1500" b="1" i="0" u="none" strike="noStrike" dirty="0">
                        <a:solidFill>
                          <a:srgbClr val="000000"/>
                        </a:solidFill>
                        <a:effectLst/>
                        <a:latin typeface="Garamond"/>
                      </a:endParaRPr>
                    </a:p>
                  </a:txBody>
                  <a:tcPr marL="7620" marR="7620" marT="7620" marB="0" anchor="b">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 of Total</a:t>
                      </a:r>
                      <a:endParaRPr lang="en-US" sz="1600" b="1" i="0" u="none" strike="noStrike" dirty="0">
                        <a:solidFill>
                          <a:srgbClr val="000000"/>
                        </a:solidFill>
                        <a:effectLst/>
                        <a:latin typeface="Garamond"/>
                      </a:endParaRPr>
                    </a:p>
                  </a:txBody>
                  <a:tcPr marL="7620" marR="7620" marT="7620" marB="0" anchor="b">
                    <a:lnB w="12700" cap="flat" cmpd="sng" algn="ctr">
                      <a:solidFill>
                        <a:schemeClr val="tx1"/>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r>
              <a:tr h="298097">
                <a:tc>
                  <a:txBody>
                    <a:bodyPr/>
                    <a:lstStyle/>
                    <a:p>
                      <a:pPr algn="l" fontAlgn="b"/>
                      <a:r>
                        <a:rPr lang="en-US" sz="1600" u="none" strike="noStrike" dirty="0">
                          <a:effectLst/>
                        </a:rPr>
                        <a:t>White</a:t>
                      </a:r>
                      <a:endParaRPr lang="en-US" sz="1600" b="0" i="0" u="none" strike="noStrike" dirty="0">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b"/>
                      <a:r>
                        <a:rPr lang="en-US" sz="1600" u="none" strike="noStrike" dirty="0">
                          <a:effectLst/>
                        </a:rPr>
                        <a:t>59,594</a:t>
                      </a:r>
                      <a:endParaRPr lang="en-US" sz="1600" b="0"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tcPr>
                </a:tc>
                <a:tc>
                  <a:txBody>
                    <a:bodyPr/>
                    <a:lstStyle/>
                    <a:p>
                      <a:pPr algn="ctr" fontAlgn="b"/>
                      <a:r>
                        <a:rPr lang="en-US" sz="1600" u="none" strike="noStrike">
                          <a:effectLst/>
                        </a:rPr>
                        <a:t>93.8%</a:t>
                      </a:r>
                      <a:endParaRPr lang="en-US" sz="1600" b="0" i="0" u="none" strike="noStrike">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tcPr>
                </a:tc>
                <a:tc>
                  <a:txBody>
                    <a:bodyPr/>
                    <a:lstStyle/>
                    <a:p>
                      <a:pPr algn="ctr" fontAlgn="b"/>
                      <a:r>
                        <a:rPr lang="en-US" sz="1600" u="none" strike="noStrike">
                          <a:effectLst/>
                        </a:rPr>
                        <a:t>74,620</a:t>
                      </a:r>
                      <a:endParaRPr lang="en-US" sz="1600" b="0" i="0" u="none" strike="noStrike">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tcPr>
                </a:tc>
                <a:tc>
                  <a:txBody>
                    <a:bodyPr/>
                    <a:lstStyle/>
                    <a:p>
                      <a:pPr algn="ctr" fontAlgn="b"/>
                      <a:r>
                        <a:rPr lang="en-US" sz="1600" u="none" strike="noStrike">
                          <a:effectLst/>
                        </a:rPr>
                        <a:t>90.7%</a:t>
                      </a:r>
                      <a:endParaRPr lang="en-US" sz="1600" b="0" i="0" u="none" strike="noStrike">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tcPr>
                </a:tc>
                <a:tc>
                  <a:txBody>
                    <a:bodyPr/>
                    <a:lstStyle/>
                    <a:p>
                      <a:pPr algn="ctr" fontAlgn="b"/>
                      <a:r>
                        <a:rPr lang="en-US" sz="1600" u="none" strike="noStrike" dirty="0">
                          <a:effectLst/>
                        </a:rPr>
                        <a:t>25.2%</a:t>
                      </a:r>
                      <a:endParaRPr lang="en-US" sz="1600" b="0"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solidFill>
                      <a:schemeClr val="accent2">
                        <a:lumMod val="40000"/>
                        <a:lumOff val="60000"/>
                      </a:schemeClr>
                    </a:solidFill>
                  </a:tcPr>
                </a:tc>
                <a:tc>
                  <a:txBody>
                    <a:bodyPr/>
                    <a:lstStyle/>
                    <a:p>
                      <a:pPr algn="ctr" fontAlgn="b"/>
                      <a:r>
                        <a:rPr lang="en-US" sz="1600" u="none" strike="noStrike" dirty="0">
                          <a:effectLst/>
                        </a:rPr>
                        <a:t>15,026</a:t>
                      </a:r>
                      <a:endParaRPr lang="en-US" sz="1600" b="0"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solidFill>
                      <a:schemeClr val="accent2">
                        <a:lumMod val="40000"/>
                        <a:lumOff val="60000"/>
                      </a:schemeClr>
                    </a:solidFill>
                  </a:tcPr>
                </a:tc>
                <a:tc>
                  <a:txBody>
                    <a:bodyPr/>
                    <a:lstStyle/>
                    <a:p>
                      <a:pPr algn="ctr" fontAlgn="b"/>
                      <a:r>
                        <a:rPr lang="en-US" sz="1600" u="none" strike="noStrike" dirty="0">
                          <a:effectLst/>
                        </a:rPr>
                        <a:t>80.33%</a:t>
                      </a:r>
                      <a:endParaRPr lang="en-US" sz="1600" b="0" i="0" u="none" strike="noStrike" dirty="0">
                        <a:solidFill>
                          <a:srgbClr val="000000"/>
                        </a:solidFill>
                        <a:effectLst/>
                        <a:latin typeface="Garamond"/>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40000"/>
                        <a:lumOff val="60000"/>
                      </a:schemeClr>
                    </a:solidFill>
                  </a:tcPr>
                </a:tc>
              </a:tr>
              <a:tr h="298097">
                <a:tc>
                  <a:txBody>
                    <a:bodyPr/>
                    <a:lstStyle/>
                    <a:p>
                      <a:pPr algn="l" fontAlgn="b"/>
                      <a:r>
                        <a:rPr lang="en-US" sz="1600" u="none" strike="noStrike" dirty="0">
                          <a:effectLst/>
                        </a:rPr>
                        <a:t>Black or African American</a:t>
                      </a:r>
                      <a:endParaRPr lang="en-US" sz="1600" b="0" i="0" u="none" strike="noStrike" dirty="0">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tcPr>
                </a:tc>
                <a:tc>
                  <a:txBody>
                    <a:bodyPr/>
                    <a:lstStyle/>
                    <a:p>
                      <a:pPr algn="ctr" fontAlgn="b"/>
                      <a:r>
                        <a:rPr lang="en-US" sz="1600" u="none" strike="noStrike" dirty="0">
                          <a:effectLst/>
                        </a:rPr>
                        <a:t>121</a:t>
                      </a:r>
                      <a:endParaRPr lang="en-US" sz="1600" b="0" i="0" u="none" strike="noStrike" dirty="0">
                        <a:solidFill>
                          <a:srgbClr val="000000"/>
                        </a:solidFill>
                        <a:effectLst/>
                        <a:latin typeface="Garamond"/>
                      </a:endParaRPr>
                    </a:p>
                  </a:txBody>
                  <a:tcPr marL="7620" marR="7620" marT="7620" marB="0" anchor="b"/>
                </a:tc>
                <a:tc>
                  <a:txBody>
                    <a:bodyPr/>
                    <a:lstStyle/>
                    <a:p>
                      <a:pPr algn="ctr" fontAlgn="b"/>
                      <a:r>
                        <a:rPr lang="en-US" sz="1600" u="none" strike="noStrike">
                          <a:effectLst/>
                        </a:rPr>
                        <a:t>0.2%</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305</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0.4%</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dirty="0">
                          <a:effectLst/>
                        </a:rPr>
                        <a:t>152.1%</a:t>
                      </a:r>
                      <a:endParaRPr lang="en-US" sz="1600" b="0" i="0" u="none" strike="noStrike" dirty="0">
                        <a:solidFill>
                          <a:srgbClr val="000000"/>
                        </a:solidFill>
                        <a:effectLst/>
                        <a:latin typeface="Garamond"/>
                      </a:endParaRPr>
                    </a:p>
                  </a:txBody>
                  <a:tcPr marL="7620" marR="7620" marT="7620" marB="0" anchor="b"/>
                </a:tc>
                <a:tc>
                  <a:txBody>
                    <a:bodyPr/>
                    <a:lstStyle/>
                    <a:p>
                      <a:pPr algn="ctr" fontAlgn="b"/>
                      <a:r>
                        <a:rPr lang="en-US" sz="1600" u="none" strike="noStrike">
                          <a:effectLst/>
                        </a:rPr>
                        <a:t>184</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0.98%</a:t>
                      </a:r>
                      <a:endParaRPr lang="en-US" sz="1600" b="0" i="0" u="none" strike="noStrike">
                        <a:solidFill>
                          <a:srgbClr val="000000"/>
                        </a:solidFill>
                        <a:effectLst/>
                        <a:latin typeface="Garamond"/>
                      </a:endParaRPr>
                    </a:p>
                  </a:txBody>
                  <a:tcPr marL="7620" marR="7620" marT="7620" marB="0" anchor="b">
                    <a:lnR w="12700" cap="flat" cmpd="sng" algn="ctr">
                      <a:solidFill>
                        <a:schemeClr val="tx1"/>
                      </a:solidFill>
                      <a:prstDash val="solid"/>
                      <a:round/>
                      <a:headEnd type="none" w="med" len="med"/>
                      <a:tailEnd type="none" w="med" len="med"/>
                    </a:lnR>
                  </a:tcPr>
                </a:tc>
              </a:tr>
              <a:tr h="328084">
                <a:tc>
                  <a:txBody>
                    <a:bodyPr/>
                    <a:lstStyle/>
                    <a:p>
                      <a:pPr algn="l" fontAlgn="b"/>
                      <a:r>
                        <a:rPr lang="en-US" sz="1600" u="none" strike="noStrike" dirty="0" smtClean="0">
                          <a:effectLst/>
                        </a:rPr>
                        <a:t>Amer. Indian/Alaska Nat.</a:t>
                      </a:r>
                      <a:endParaRPr lang="en-US" sz="1600" b="0" i="0" u="none" strike="noStrike" dirty="0">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tcPr>
                </a:tc>
                <a:tc>
                  <a:txBody>
                    <a:bodyPr/>
                    <a:lstStyle/>
                    <a:p>
                      <a:pPr algn="ctr" fontAlgn="b"/>
                      <a:r>
                        <a:rPr lang="en-US" sz="1600" u="none" strike="noStrike" dirty="0">
                          <a:effectLst/>
                        </a:rPr>
                        <a:t>280</a:t>
                      </a:r>
                      <a:endParaRPr lang="en-US" sz="1600" b="0" i="0" u="none" strike="noStrike" dirty="0">
                        <a:solidFill>
                          <a:srgbClr val="000000"/>
                        </a:solidFill>
                        <a:effectLst/>
                        <a:latin typeface="Garamond"/>
                      </a:endParaRPr>
                    </a:p>
                  </a:txBody>
                  <a:tcPr marL="7620" marR="7620" marT="7620" marB="0" anchor="b"/>
                </a:tc>
                <a:tc>
                  <a:txBody>
                    <a:bodyPr/>
                    <a:lstStyle/>
                    <a:p>
                      <a:pPr algn="ctr" fontAlgn="b"/>
                      <a:r>
                        <a:rPr lang="en-US" sz="1600" u="none" strike="noStrike" dirty="0">
                          <a:effectLst/>
                        </a:rPr>
                        <a:t>0.4%</a:t>
                      </a:r>
                      <a:endParaRPr lang="en-US" sz="1600" b="0" i="0" u="none" strike="noStrike" dirty="0">
                        <a:solidFill>
                          <a:srgbClr val="000000"/>
                        </a:solidFill>
                        <a:effectLst/>
                        <a:latin typeface="Garamond"/>
                      </a:endParaRPr>
                    </a:p>
                  </a:txBody>
                  <a:tcPr marL="7620" marR="7620" marT="7620" marB="0" anchor="b"/>
                </a:tc>
                <a:tc>
                  <a:txBody>
                    <a:bodyPr/>
                    <a:lstStyle/>
                    <a:p>
                      <a:pPr algn="ctr" fontAlgn="b"/>
                      <a:r>
                        <a:rPr lang="en-US" sz="1600" u="none" strike="noStrike">
                          <a:effectLst/>
                        </a:rPr>
                        <a:t>338</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0.4%</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20.6%</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58</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0.31%</a:t>
                      </a:r>
                      <a:endParaRPr lang="en-US" sz="1600" b="0" i="0" u="none" strike="noStrike">
                        <a:solidFill>
                          <a:srgbClr val="000000"/>
                        </a:solidFill>
                        <a:effectLst/>
                        <a:latin typeface="Garamond"/>
                      </a:endParaRPr>
                    </a:p>
                  </a:txBody>
                  <a:tcPr marL="7620" marR="7620" marT="7620" marB="0" anchor="b">
                    <a:lnR w="12700" cap="flat" cmpd="sng" algn="ctr">
                      <a:solidFill>
                        <a:schemeClr val="tx1"/>
                      </a:solidFill>
                      <a:prstDash val="solid"/>
                      <a:round/>
                      <a:headEnd type="none" w="med" len="med"/>
                      <a:tailEnd type="none" w="med" len="med"/>
                    </a:lnR>
                  </a:tcPr>
                </a:tc>
              </a:tr>
              <a:tr h="298097">
                <a:tc>
                  <a:txBody>
                    <a:bodyPr/>
                    <a:lstStyle/>
                    <a:p>
                      <a:pPr algn="l" fontAlgn="b"/>
                      <a:r>
                        <a:rPr lang="en-US" sz="1600" u="none" strike="noStrike">
                          <a:effectLst/>
                        </a:rPr>
                        <a:t>Asian</a:t>
                      </a:r>
                      <a:endParaRPr lang="en-US" sz="1600" b="0" i="0" u="none" strike="noStrike">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tcPr>
                </a:tc>
                <a:tc>
                  <a:txBody>
                    <a:bodyPr/>
                    <a:lstStyle/>
                    <a:p>
                      <a:pPr algn="ctr" fontAlgn="b"/>
                      <a:r>
                        <a:rPr lang="en-US" sz="1600" u="none" strike="noStrike">
                          <a:effectLst/>
                        </a:rPr>
                        <a:t>309</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dirty="0">
                          <a:effectLst/>
                        </a:rPr>
                        <a:t>0.5%</a:t>
                      </a:r>
                      <a:endParaRPr lang="en-US" sz="1600" b="0" i="0" u="none" strike="noStrike" dirty="0">
                        <a:solidFill>
                          <a:srgbClr val="000000"/>
                        </a:solidFill>
                        <a:effectLst/>
                        <a:latin typeface="Garamond"/>
                      </a:endParaRPr>
                    </a:p>
                  </a:txBody>
                  <a:tcPr marL="7620" marR="7620" marT="7620" marB="0" anchor="b"/>
                </a:tc>
                <a:tc>
                  <a:txBody>
                    <a:bodyPr/>
                    <a:lstStyle/>
                    <a:p>
                      <a:pPr algn="ctr" fontAlgn="b"/>
                      <a:r>
                        <a:rPr lang="en-US" sz="1600" u="none" strike="noStrike" dirty="0">
                          <a:effectLst/>
                        </a:rPr>
                        <a:t>664</a:t>
                      </a:r>
                      <a:endParaRPr lang="en-US" sz="1600" b="0" i="0" u="none" strike="noStrike" dirty="0">
                        <a:solidFill>
                          <a:srgbClr val="000000"/>
                        </a:solidFill>
                        <a:effectLst/>
                        <a:latin typeface="Garamond"/>
                      </a:endParaRPr>
                    </a:p>
                  </a:txBody>
                  <a:tcPr marL="7620" marR="7620" marT="7620" marB="0" anchor="b"/>
                </a:tc>
                <a:tc>
                  <a:txBody>
                    <a:bodyPr/>
                    <a:lstStyle/>
                    <a:p>
                      <a:pPr algn="ctr" fontAlgn="b"/>
                      <a:r>
                        <a:rPr lang="en-US" sz="1600" u="none" strike="noStrike">
                          <a:effectLst/>
                        </a:rPr>
                        <a:t>0.8%</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114.9%</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355</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1.90%</a:t>
                      </a:r>
                      <a:endParaRPr lang="en-US" sz="1600" b="0" i="0" u="none" strike="noStrike">
                        <a:solidFill>
                          <a:srgbClr val="000000"/>
                        </a:solidFill>
                        <a:effectLst/>
                        <a:latin typeface="Garamond"/>
                      </a:endParaRPr>
                    </a:p>
                  </a:txBody>
                  <a:tcPr marL="7620" marR="7620" marT="7620" marB="0" anchor="b">
                    <a:lnR w="12700" cap="flat" cmpd="sng" algn="ctr">
                      <a:solidFill>
                        <a:schemeClr val="tx1"/>
                      </a:solidFill>
                      <a:prstDash val="solid"/>
                      <a:round/>
                      <a:headEnd type="none" w="med" len="med"/>
                      <a:tailEnd type="none" w="med" len="med"/>
                    </a:lnR>
                  </a:tcPr>
                </a:tc>
              </a:tr>
              <a:tr h="311503">
                <a:tc>
                  <a:txBody>
                    <a:bodyPr/>
                    <a:lstStyle/>
                    <a:p>
                      <a:pPr algn="l" fontAlgn="b"/>
                      <a:r>
                        <a:rPr lang="en-US" sz="1600" u="none" strike="noStrike" dirty="0">
                          <a:effectLst/>
                        </a:rPr>
                        <a:t>Native </a:t>
                      </a:r>
                      <a:r>
                        <a:rPr lang="en-US" sz="1600" u="none" strike="noStrike" dirty="0" smtClean="0">
                          <a:effectLst/>
                        </a:rPr>
                        <a:t>Haw./Pac. </a:t>
                      </a:r>
                      <a:r>
                        <a:rPr lang="en-US" sz="1600" u="none" strike="noStrike" dirty="0">
                          <a:effectLst/>
                        </a:rPr>
                        <a:t>Islander</a:t>
                      </a:r>
                      <a:endParaRPr lang="en-US" sz="1600" b="0" i="0" u="none" strike="noStrike" dirty="0">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tcPr>
                </a:tc>
                <a:tc>
                  <a:txBody>
                    <a:bodyPr/>
                    <a:lstStyle/>
                    <a:p>
                      <a:pPr algn="ctr" fontAlgn="b"/>
                      <a:r>
                        <a:rPr lang="en-US" sz="1600" u="none" strike="noStrike">
                          <a:effectLst/>
                        </a:rPr>
                        <a:t>77</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0.1%</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dirty="0">
                          <a:effectLst/>
                        </a:rPr>
                        <a:t>95</a:t>
                      </a:r>
                      <a:endParaRPr lang="en-US" sz="1600" b="0" i="0" u="none" strike="noStrike" dirty="0">
                        <a:solidFill>
                          <a:srgbClr val="000000"/>
                        </a:solidFill>
                        <a:effectLst/>
                        <a:latin typeface="Garamond"/>
                      </a:endParaRPr>
                    </a:p>
                  </a:txBody>
                  <a:tcPr marL="7620" marR="7620" marT="7620" marB="0" anchor="b"/>
                </a:tc>
                <a:tc>
                  <a:txBody>
                    <a:bodyPr/>
                    <a:lstStyle/>
                    <a:p>
                      <a:pPr algn="ctr" fontAlgn="b"/>
                      <a:r>
                        <a:rPr lang="en-US" sz="1600" u="none" strike="noStrike">
                          <a:effectLst/>
                        </a:rPr>
                        <a:t>0.1%</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23.7%</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18</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0.10%</a:t>
                      </a:r>
                      <a:endParaRPr lang="en-US" sz="1600" b="0" i="0" u="none" strike="noStrike">
                        <a:solidFill>
                          <a:srgbClr val="000000"/>
                        </a:solidFill>
                        <a:effectLst/>
                        <a:latin typeface="Garamond"/>
                      </a:endParaRPr>
                    </a:p>
                  </a:txBody>
                  <a:tcPr marL="7620" marR="7620" marT="7620" marB="0" anchor="b">
                    <a:lnR w="12700" cap="flat" cmpd="sng" algn="ctr">
                      <a:solidFill>
                        <a:schemeClr val="tx1"/>
                      </a:solidFill>
                      <a:prstDash val="solid"/>
                      <a:round/>
                      <a:headEnd type="none" w="med" len="med"/>
                      <a:tailEnd type="none" w="med" len="med"/>
                    </a:lnR>
                  </a:tcPr>
                </a:tc>
              </a:tr>
              <a:tr h="298097">
                <a:tc>
                  <a:txBody>
                    <a:bodyPr/>
                    <a:lstStyle/>
                    <a:p>
                      <a:pPr algn="l" fontAlgn="b"/>
                      <a:r>
                        <a:rPr lang="en-US" sz="1600" u="none" strike="noStrike">
                          <a:effectLst/>
                        </a:rPr>
                        <a:t>Other</a:t>
                      </a:r>
                      <a:endParaRPr lang="en-US" sz="1600" b="0" i="0" u="none" strike="noStrike">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tcPr>
                </a:tc>
                <a:tc>
                  <a:txBody>
                    <a:bodyPr/>
                    <a:lstStyle/>
                    <a:p>
                      <a:pPr algn="ctr" fontAlgn="b"/>
                      <a:r>
                        <a:rPr lang="en-US" sz="1600" u="none" strike="noStrike">
                          <a:effectLst/>
                        </a:rPr>
                        <a:t>2,437</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dirty="0">
                          <a:effectLst/>
                        </a:rPr>
                        <a:t>3.8%</a:t>
                      </a:r>
                      <a:endParaRPr lang="en-US" sz="1600" b="0" i="0" u="none" strike="noStrike" dirty="0">
                        <a:solidFill>
                          <a:srgbClr val="000000"/>
                        </a:solidFill>
                        <a:effectLst/>
                        <a:latin typeface="Garamond"/>
                      </a:endParaRPr>
                    </a:p>
                  </a:txBody>
                  <a:tcPr marL="7620" marR="7620" marT="7620" marB="0" anchor="b">
                    <a:solidFill>
                      <a:schemeClr val="accent2">
                        <a:lumMod val="40000"/>
                        <a:lumOff val="60000"/>
                      </a:schemeClr>
                    </a:solidFill>
                  </a:tcPr>
                </a:tc>
                <a:tc>
                  <a:txBody>
                    <a:bodyPr/>
                    <a:lstStyle/>
                    <a:p>
                      <a:pPr algn="ctr" fontAlgn="b"/>
                      <a:r>
                        <a:rPr lang="en-US" sz="1600" u="none" strike="noStrike">
                          <a:effectLst/>
                        </a:rPr>
                        <a:t>4,974</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dirty="0">
                          <a:effectLst/>
                        </a:rPr>
                        <a:t>6.0%</a:t>
                      </a:r>
                      <a:endParaRPr lang="en-US" sz="1600" b="0" i="0" u="none" strike="noStrike" dirty="0">
                        <a:solidFill>
                          <a:srgbClr val="000000"/>
                        </a:solidFill>
                        <a:effectLst/>
                        <a:latin typeface="Garamond"/>
                      </a:endParaRPr>
                    </a:p>
                  </a:txBody>
                  <a:tcPr marL="7620" marR="7620" marT="7620" marB="0" anchor="b">
                    <a:solidFill>
                      <a:schemeClr val="accent2">
                        <a:lumMod val="40000"/>
                        <a:lumOff val="60000"/>
                      </a:schemeClr>
                    </a:solidFill>
                  </a:tcPr>
                </a:tc>
                <a:tc>
                  <a:txBody>
                    <a:bodyPr/>
                    <a:lstStyle/>
                    <a:p>
                      <a:pPr algn="ctr" fontAlgn="b"/>
                      <a:r>
                        <a:rPr lang="en-US" sz="1600" u="none" strike="noStrike" dirty="0">
                          <a:effectLst/>
                        </a:rPr>
                        <a:t>104.1%</a:t>
                      </a:r>
                      <a:endParaRPr lang="en-US" sz="1600" b="0" i="0" u="none" strike="noStrike" dirty="0">
                        <a:solidFill>
                          <a:srgbClr val="000000"/>
                        </a:solidFill>
                        <a:effectLst/>
                        <a:latin typeface="Garamond"/>
                      </a:endParaRPr>
                    </a:p>
                  </a:txBody>
                  <a:tcPr marL="7620" marR="7620" marT="7620" marB="0" anchor="b">
                    <a:solidFill>
                      <a:schemeClr val="accent2">
                        <a:lumMod val="40000"/>
                        <a:lumOff val="60000"/>
                      </a:schemeClr>
                    </a:solidFill>
                  </a:tcPr>
                </a:tc>
                <a:tc>
                  <a:txBody>
                    <a:bodyPr/>
                    <a:lstStyle/>
                    <a:p>
                      <a:pPr algn="ctr" fontAlgn="b"/>
                      <a:r>
                        <a:rPr lang="en-US" sz="1600" u="none" strike="noStrike" dirty="0">
                          <a:effectLst/>
                        </a:rPr>
                        <a:t>2,537</a:t>
                      </a:r>
                      <a:endParaRPr lang="en-US" sz="1600" b="0" i="0" u="none" strike="noStrike" dirty="0">
                        <a:solidFill>
                          <a:srgbClr val="000000"/>
                        </a:solidFill>
                        <a:effectLst/>
                        <a:latin typeface="Garamond"/>
                      </a:endParaRPr>
                    </a:p>
                  </a:txBody>
                  <a:tcPr marL="7620" marR="7620" marT="7620" marB="0" anchor="b">
                    <a:solidFill>
                      <a:schemeClr val="accent2">
                        <a:lumMod val="40000"/>
                        <a:lumOff val="60000"/>
                      </a:schemeClr>
                    </a:solidFill>
                  </a:tcPr>
                </a:tc>
                <a:tc>
                  <a:txBody>
                    <a:bodyPr/>
                    <a:lstStyle/>
                    <a:p>
                      <a:pPr algn="ctr" fontAlgn="b"/>
                      <a:r>
                        <a:rPr lang="en-US" sz="1600" u="none" strike="noStrike" dirty="0">
                          <a:effectLst/>
                        </a:rPr>
                        <a:t>13.56%</a:t>
                      </a:r>
                      <a:endParaRPr lang="en-US" sz="1600" b="0" i="0" u="none" strike="noStrike" dirty="0">
                        <a:solidFill>
                          <a:srgbClr val="000000"/>
                        </a:solidFill>
                        <a:effectLst/>
                        <a:latin typeface="Garamond"/>
                      </a:endParaRPr>
                    </a:p>
                  </a:txBody>
                  <a:tcPr marL="7620" marR="7620" marT="7620" marB="0" anchor="b">
                    <a:lnR w="12700" cap="flat" cmpd="sng" algn="ctr">
                      <a:solidFill>
                        <a:schemeClr val="tx1"/>
                      </a:solidFill>
                      <a:prstDash val="solid"/>
                      <a:round/>
                      <a:headEnd type="none" w="med" len="med"/>
                      <a:tailEnd type="none" w="med" len="med"/>
                    </a:lnR>
                    <a:solidFill>
                      <a:schemeClr val="accent2">
                        <a:lumMod val="40000"/>
                        <a:lumOff val="60000"/>
                      </a:schemeClr>
                    </a:solidFill>
                  </a:tcPr>
                </a:tc>
              </a:tr>
              <a:tr h="298097">
                <a:tc>
                  <a:txBody>
                    <a:bodyPr/>
                    <a:lstStyle/>
                    <a:p>
                      <a:pPr algn="l" fontAlgn="b"/>
                      <a:r>
                        <a:rPr lang="en-US" sz="1600" u="none" strike="noStrike" dirty="0">
                          <a:effectLst/>
                        </a:rPr>
                        <a:t>Two or More Races</a:t>
                      </a:r>
                      <a:endParaRPr lang="en-US" sz="1600" b="0" i="0" u="none" strike="noStrike" dirty="0">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718</a:t>
                      </a:r>
                      <a:endParaRPr lang="en-US" sz="1600" b="0" i="0" u="none" strike="noStrike" dirty="0">
                        <a:solidFill>
                          <a:srgbClr val="000000"/>
                        </a:solidFill>
                        <a:effectLst/>
                        <a:latin typeface="Garamond"/>
                      </a:endParaRPr>
                    </a:p>
                  </a:txBody>
                  <a:tcPr marL="7620" marR="7620" marT="7620" marB="0" anchor="b">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1.1%</a:t>
                      </a:r>
                      <a:endParaRPr lang="en-US" sz="1600" b="0" i="0" u="none" strike="noStrike" dirty="0">
                        <a:solidFill>
                          <a:srgbClr val="000000"/>
                        </a:solidFill>
                        <a:effectLst/>
                        <a:latin typeface="Garamond"/>
                      </a:endParaRPr>
                    </a:p>
                  </a:txBody>
                  <a:tcPr marL="7620" marR="7620" marT="7620" marB="0" anchor="b">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1,246</a:t>
                      </a:r>
                      <a:endParaRPr lang="en-US" sz="1600" b="0" i="0" u="none" strike="noStrike" dirty="0">
                        <a:solidFill>
                          <a:srgbClr val="000000"/>
                        </a:solidFill>
                        <a:effectLst/>
                        <a:latin typeface="Garamond"/>
                      </a:endParaRPr>
                    </a:p>
                  </a:txBody>
                  <a:tcPr marL="7620" marR="7620" marT="7620" marB="0" anchor="b">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1.5%</a:t>
                      </a:r>
                      <a:endParaRPr lang="en-US" sz="1600" b="0" i="0" u="none" strike="noStrike" dirty="0">
                        <a:solidFill>
                          <a:srgbClr val="000000"/>
                        </a:solidFill>
                        <a:effectLst/>
                        <a:latin typeface="Garamond"/>
                      </a:endParaRPr>
                    </a:p>
                  </a:txBody>
                  <a:tcPr marL="7620" marR="7620" marT="7620" marB="0" anchor="b">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73.5%</a:t>
                      </a:r>
                      <a:endParaRPr lang="en-US" sz="1600" b="0" i="0" u="none" strike="noStrike" dirty="0">
                        <a:solidFill>
                          <a:srgbClr val="000000"/>
                        </a:solidFill>
                        <a:effectLst/>
                        <a:latin typeface="Garamond"/>
                      </a:endParaRPr>
                    </a:p>
                  </a:txBody>
                  <a:tcPr marL="7620" marR="7620" marT="7620" marB="0" anchor="b">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528</a:t>
                      </a:r>
                      <a:endParaRPr lang="en-US" sz="1600" b="0" i="0" u="none" strike="noStrike" dirty="0">
                        <a:solidFill>
                          <a:srgbClr val="000000"/>
                        </a:solidFill>
                        <a:effectLst/>
                        <a:latin typeface="Garamond"/>
                      </a:endParaRPr>
                    </a:p>
                  </a:txBody>
                  <a:tcPr marL="7620" marR="7620" marT="7620" marB="0" anchor="b">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2.82%</a:t>
                      </a:r>
                      <a:endParaRPr lang="en-US" sz="1600" b="0" i="0" u="none" strike="noStrike" dirty="0">
                        <a:solidFill>
                          <a:srgbClr val="000000"/>
                        </a:solidFill>
                        <a:effectLst/>
                        <a:latin typeface="Garamond"/>
                      </a:endParaRPr>
                    </a:p>
                  </a:txBody>
                  <a:tcPr marL="7620" marR="7620" marT="762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298097">
                <a:tc>
                  <a:txBody>
                    <a:bodyPr/>
                    <a:lstStyle/>
                    <a:p>
                      <a:pPr algn="l" fontAlgn="b"/>
                      <a:r>
                        <a:rPr lang="en-US" sz="1600" u="none" strike="noStrike" dirty="0">
                          <a:effectLst/>
                        </a:rPr>
                        <a:t>Total</a:t>
                      </a:r>
                      <a:endParaRPr lang="en-US" sz="1600" b="1" i="0" u="none" strike="noStrike" dirty="0">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63,536</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100%</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82,242</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100%</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29.4%</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18,706</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100%</a:t>
                      </a:r>
                      <a:endParaRPr lang="en-US" sz="1600" b="1" i="0" u="none" strike="noStrike" dirty="0">
                        <a:solidFill>
                          <a:srgbClr val="000000"/>
                        </a:solidFill>
                        <a:effectLst/>
                        <a:latin typeface="Garamond"/>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8097">
                <a:tc>
                  <a:txBody>
                    <a:bodyPr/>
                    <a:lstStyle/>
                    <a:p>
                      <a:pPr algn="l" fontAlgn="b"/>
                      <a:r>
                        <a:rPr lang="en-US" sz="1600" u="none" strike="noStrike">
                          <a:effectLst/>
                        </a:rPr>
                        <a:t>Hispanic (Ethnicity)</a:t>
                      </a:r>
                      <a:endParaRPr lang="en-US" sz="1600" b="0" i="0" u="none" strike="noStrike">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4,223</a:t>
                      </a:r>
                      <a:endParaRPr lang="en-US" sz="1600" b="0" i="0" u="none" strike="noStrike">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6.6%</a:t>
                      </a:r>
                      <a:endParaRPr lang="en-US" sz="1600" b="0"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b"/>
                      <a:r>
                        <a:rPr lang="en-US" sz="1600" u="none" strike="noStrike">
                          <a:effectLst/>
                        </a:rPr>
                        <a:t>8,824</a:t>
                      </a:r>
                      <a:endParaRPr lang="en-US" sz="1600" b="0" i="0" u="none" strike="noStrike">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10.7%</a:t>
                      </a:r>
                      <a:endParaRPr lang="en-US" sz="1600" b="0"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b"/>
                      <a:r>
                        <a:rPr lang="en-US" sz="1600" u="none" strike="noStrike" dirty="0">
                          <a:effectLst/>
                        </a:rPr>
                        <a:t>109.0%</a:t>
                      </a:r>
                      <a:endParaRPr lang="en-US" sz="1600" b="0"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b"/>
                      <a:r>
                        <a:rPr lang="en-US" sz="1600" u="none" strike="noStrike" dirty="0">
                          <a:effectLst/>
                        </a:rPr>
                        <a:t>4,601</a:t>
                      </a:r>
                      <a:endParaRPr lang="en-US" sz="1600" b="0"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b"/>
                      <a:r>
                        <a:rPr lang="en-US" sz="1600" u="none" strike="noStrike" dirty="0">
                          <a:effectLst/>
                        </a:rPr>
                        <a:t>24.60%</a:t>
                      </a:r>
                      <a:endParaRPr lang="en-US" sz="1600" b="0" i="0" u="none" strike="noStrike" dirty="0">
                        <a:solidFill>
                          <a:srgbClr val="000000"/>
                        </a:solidFill>
                        <a:effectLst/>
                        <a:latin typeface="Garamond"/>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Autofit/>
          </a:bodyPr>
          <a:lstStyle/>
          <a:p>
            <a:pPr eaLnBrk="1" fontAlgn="auto" hangingPunct="1">
              <a:spcAft>
                <a:spcPts val="0"/>
              </a:spcAft>
              <a:defRPr/>
            </a:pPr>
            <a:r>
              <a:rPr lang="en-US" sz="3600" dirty="0">
                <a:solidFill>
                  <a:srgbClr val="556508"/>
                </a:solidFill>
              </a:rPr>
              <a:t>Change in Hispanic Population by County</a:t>
            </a:r>
            <a:r>
              <a:rPr lang="en-US" sz="3600" b="1" dirty="0">
                <a:solidFill>
                  <a:srgbClr val="556508"/>
                </a:solidFill>
              </a:rPr>
              <a:t/>
            </a:r>
            <a:br>
              <a:rPr lang="en-US" sz="3600" b="1" dirty="0">
                <a:solidFill>
                  <a:srgbClr val="556508"/>
                </a:solidFill>
              </a:rPr>
            </a:br>
            <a:endParaRPr lang="en-US" sz="3600" dirty="0">
              <a:solidFill>
                <a:srgbClr val="556508"/>
              </a:solidFill>
            </a:endParaRP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graphicFrame>
        <p:nvGraphicFramePr>
          <p:cNvPr id="2" name="Content Placeholder 1"/>
          <p:cNvGraphicFramePr>
            <a:graphicFrameLocks noGrp="1"/>
          </p:cNvGraphicFramePr>
          <p:nvPr>
            <p:ph idx="1"/>
            <p:extLst>
              <p:ext uri="{D42A27DB-BD31-4B8C-83A1-F6EECF244321}">
                <p14:modId xmlns:p14="http://schemas.microsoft.com/office/powerpoint/2010/main" val="2193567231"/>
              </p:ext>
            </p:extLst>
          </p:nvPr>
        </p:nvGraphicFramePr>
        <p:xfrm>
          <a:off x="304802" y="1905000"/>
          <a:ext cx="8686798" cy="3979579"/>
        </p:xfrm>
        <a:graphic>
          <a:graphicData uri="http://schemas.openxmlformats.org/drawingml/2006/table">
            <a:tbl>
              <a:tblPr>
                <a:tableStyleId>{5C22544A-7EE6-4342-B048-85BDC9FD1C3A}</a:tableStyleId>
              </a:tblPr>
              <a:tblGrid>
                <a:gridCol w="1142998"/>
                <a:gridCol w="762000"/>
                <a:gridCol w="838200"/>
                <a:gridCol w="858864"/>
                <a:gridCol w="747316"/>
                <a:gridCol w="822048"/>
                <a:gridCol w="1076972"/>
                <a:gridCol w="1219200"/>
                <a:gridCol w="1219200"/>
              </a:tblGrid>
              <a:tr h="378400">
                <a:tc gridSpan="9">
                  <a:txBody>
                    <a:bodyPr/>
                    <a:lstStyle/>
                    <a:p>
                      <a:pPr algn="ctr" fontAlgn="b"/>
                      <a:r>
                        <a:rPr lang="en-US" sz="1600" u="none" strike="noStrike" dirty="0">
                          <a:effectLst/>
                        </a:rPr>
                        <a:t>Compiled from Census Bureau Data</a:t>
                      </a:r>
                      <a:endParaRPr lang="en-US" sz="1600" b="1" i="0" u="none" strike="noStrike" dirty="0">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84805">
                <a:tc gridSpan="9">
                  <a:txBody>
                    <a:bodyPr/>
                    <a:lstStyle/>
                    <a:p>
                      <a:pPr algn="ctr" fontAlgn="b"/>
                      <a:r>
                        <a:rPr lang="en-US" sz="1600" u="none" strike="noStrike" dirty="0">
                          <a:effectLst/>
                        </a:rPr>
                        <a:t>Western Greater Yellowstone Area (WGYA)</a:t>
                      </a:r>
                      <a:endParaRPr lang="en-US" sz="1600" b="1" i="0" u="none" strike="noStrike" dirty="0">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2">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63846">
                <a:tc rowSpan="2">
                  <a:txBody>
                    <a:bodyPr/>
                    <a:lstStyle/>
                    <a:p>
                      <a:pPr algn="l" fontAlgn="b"/>
                      <a:r>
                        <a:rPr lang="en-US" sz="1600" u="none" strike="noStrike" dirty="0">
                          <a:effectLst/>
                        </a:rPr>
                        <a:t>County</a:t>
                      </a:r>
                      <a:endParaRPr lang="en-US" sz="1600" b="1" i="0" u="none" strike="noStrike" dirty="0">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US" sz="1600" u="none" strike="noStrike" dirty="0">
                          <a:effectLst/>
                        </a:rPr>
                        <a:t>Total Population</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5">
                  <a:txBody>
                    <a:bodyPr/>
                    <a:lstStyle/>
                    <a:p>
                      <a:pPr algn="ctr" fontAlgn="b"/>
                      <a:r>
                        <a:rPr lang="en-US" sz="1600" u="none" strike="noStrike" dirty="0">
                          <a:effectLst/>
                        </a:rPr>
                        <a:t>Hispanic Population</a:t>
                      </a:r>
                      <a:endParaRPr lang="en-US" sz="1600" b="1" i="0" u="none" strike="noStrike" dirty="0">
                        <a:solidFill>
                          <a:srgbClr val="000000"/>
                        </a:solidFill>
                        <a:effectLst/>
                        <a:latin typeface="Garamond"/>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77949">
                <a:tc vMerge="1">
                  <a:txBody>
                    <a:bodyPr/>
                    <a:lstStyle/>
                    <a:p>
                      <a:endParaRPr lang="en-US"/>
                    </a:p>
                  </a:txBody>
                  <a:tcPr/>
                </a:tc>
                <a:tc>
                  <a:txBody>
                    <a:bodyPr/>
                    <a:lstStyle/>
                    <a:p>
                      <a:pPr algn="ctr" fontAlgn="b"/>
                      <a:r>
                        <a:rPr lang="en-US" sz="1600" u="none" strike="noStrike" dirty="0">
                          <a:effectLst/>
                        </a:rPr>
                        <a:t>2000 Census</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2010 Census</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Numeric Change</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2000 Census</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2010 Census</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Numeric Change</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 Region Change 00 - 10</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 County Change 00 - 10</a:t>
                      </a:r>
                      <a:endParaRPr lang="en-US" sz="1600" b="1" i="0" u="none" strike="noStrike" dirty="0">
                        <a:solidFill>
                          <a:srgbClr val="000000"/>
                        </a:solidFill>
                        <a:effectLst/>
                        <a:latin typeface="Garamond"/>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8400">
                <a:tc>
                  <a:txBody>
                    <a:bodyPr/>
                    <a:lstStyle/>
                    <a:p>
                      <a:pPr algn="l" fontAlgn="b"/>
                      <a:r>
                        <a:rPr lang="en-US" sz="1600" u="none" strike="noStrike" dirty="0">
                          <a:effectLst/>
                        </a:rPr>
                        <a:t>WGYA</a:t>
                      </a:r>
                      <a:endParaRPr lang="en-US" sz="1600" b="1" i="0" u="none" strike="noStrike" dirty="0">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2">
                        <a:lumMod val="75000"/>
                      </a:schemeClr>
                    </a:solidFill>
                  </a:tcPr>
                </a:tc>
                <a:tc>
                  <a:txBody>
                    <a:bodyPr/>
                    <a:lstStyle/>
                    <a:p>
                      <a:pPr algn="ctr" fontAlgn="b"/>
                      <a:r>
                        <a:rPr lang="en-US" sz="1600" u="none" strike="noStrike" dirty="0">
                          <a:effectLst/>
                        </a:rPr>
                        <a:t>63,536</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solidFill>
                      <a:schemeClr val="accent2">
                        <a:lumMod val="75000"/>
                      </a:schemeClr>
                    </a:solidFill>
                  </a:tcPr>
                </a:tc>
                <a:tc>
                  <a:txBody>
                    <a:bodyPr/>
                    <a:lstStyle/>
                    <a:p>
                      <a:pPr algn="ctr" fontAlgn="b"/>
                      <a:r>
                        <a:rPr lang="en-US" sz="1600" u="none" strike="noStrike" dirty="0">
                          <a:effectLst/>
                        </a:rPr>
                        <a:t>82,242</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solidFill>
                      <a:schemeClr val="accent2">
                        <a:lumMod val="75000"/>
                      </a:schemeClr>
                    </a:solidFill>
                  </a:tcPr>
                </a:tc>
                <a:tc>
                  <a:txBody>
                    <a:bodyPr/>
                    <a:lstStyle/>
                    <a:p>
                      <a:pPr algn="ctr" fontAlgn="b"/>
                      <a:r>
                        <a:rPr lang="en-US" sz="1600" u="none" strike="noStrike" dirty="0">
                          <a:effectLst/>
                        </a:rPr>
                        <a:t>18,706</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solidFill>
                      <a:schemeClr val="accent2">
                        <a:lumMod val="75000"/>
                      </a:schemeClr>
                    </a:solidFill>
                  </a:tcPr>
                </a:tc>
                <a:tc>
                  <a:txBody>
                    <a:bodyPr/>
                    <a:lstStyle/>
                    <a:p>
                      <a:pPr algn="ctr" fontAlgn="b"/>
                      <a:r>
                        <a:rPr lang="en-US" sz="1600" u="none" strike="noStrike" dirty="0">
                          <a:effectLst/>
                        </a:rPr>
                        <a:t>4,223</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solidFill>
                      <a:schemeClr val="accent2">
                        <a:lumMod val="75000"/>
                      </a:schemeClr>
                    </a:solidFill>
                  </a:tcPr>
                </a:tc>
                <a:tc>
                  <a:txBody>
                    <a:bodyPr/>
                    <a:lstStyle/>
                    <a:p>
                      <a:pPr algn="ctr" fontAlgn="b"/>
                      <a:r>
                        <a:rPr lang="en-US" sz="1600" u="none" strike="noStrike" dirty="0">
                          <a:effectLst/>
                        </a:rPr>
                        <a:t>8,824</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solidFill>
                      <a:schemeClr val="accent2">
                        <a:lumMod val="75000"/>
                      </a:schemeClr>
                    </a:solidFill>
                  </a:tcPr>
                </a:tc>
                <a:tc>
                  <a:txBody>
                    <a:bodyPr/>
                    <a:lstStyle/>
                    <a:p>
                      <a:pPr algn="ctr" fontAlgn="b"/>
                      <a:r>
                        <a:rPr lang="en-US" sz="1600" u="none" strike="noStrike" dirty="0">
                          <a:effectLst/>
                        </a:rPr>
                        <a:t>4,601</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solidFill>
                      <a:schemeClr val="accent2">
                        <a:lumMod val="75000"/>
                      </a:schemeClr>
                    </a:solidFill>
                  </a:tcPr>
                </a:tc>
                <a:tc>
                  <a:txBody>
                    <a:bodyPr/>
                    <a:lstStyle/>
                    <a:p>
                      <a:pPr algn="ctr" fontAlgn="b"/>
                      <a:r>
                        <a:rPr lang="en-US" sz="1600" u="none" strike="noStrike" dirty="0">
                          <a:effectLst/>
                        </a:rPr>
                        <a:t>24.60%</a:t>
                      </a:r>
                      <a:endParaRPr lang="en-US" sz="1600" b="1" i="0" u="none" strike="noStrike" dirty="0">
                        <a:solidFill>
                          <a:srgbClr val="000000"/>
                        </a:solidFill>
                        <a:effectLst/>
                        <a:latin typeface="Garamond"/>
                      </a:endParaRPr>
                    </a:p>
                  </a:txBody>
                  <a:tcPr marL="7620" marR="7620" marT="7620" marB="0" anchor="b">
                    <a:lnT w="12700" cap="flat" cmpd="sng" algn="ctr">
                      <a:solidFill>
                        <a:schemeClr val="tx1"/>
                      </a:solidFill>
                      <a:prstDash val="solid"/>
                      <a:round/>
                      <a:headEnd type="none" w="med" len="med"/>
                      <a:tailEnd type="none" w="med" len="med"/>
                    </a:lnT>
                    <a:solidFill>
                      <a:schemeClr val="accent2">
                        <a:lumMod val="75000"/>
                      </a:schemeClr>
                    </a:solidFill>
                  </a:tcPr>
                </a:tc>
                <a:tc>
                  <a:txBody>
                    <a:bodyPr/>
                    <a:lstStyle/>
                    <a:p>
                      <a:pPr algn="ctr" fontAlgn="b"/>
                      <a:r>
                        <a:rPr lang="en-US" sz="1600" u="none" strike="noStrike" dirty="0">
                          <a:effectLst/>
                        </a:rPr>
                        <a:t>.</a:t>
                      </a:r>
                      <a:endParaRPr lang="en-US" sz="1600" b="1" i="0" u="none" strike="noStrike" dirty="0">
                        <a:solidFill>
                          <a:srgbClr val="000000"/>
                        </a:solidFill>
                        <a:effectLst/>
                        <a:latin typeface="Garamond"/>
                      </a:endParaRPr>
                    </a:p>
                  </a:txBody>
                  <a:tcPr marL="7620" marR="7620" marT="762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75000"/>
                      </a:schemeClr>
                    </a:solidFill>
                  </a:tcPr>
                </a:tc>
              </a:tr>
              <a:tr h="378400">
                <a:tc>
                  <a:txBody>
                    <a:bodyPr/>
                    <a:lstStyle/>
                    <a:p>
                      <a:pPr algn="l" fontAlgn="b"/>
                      <a:r>
                        <a:rPr lang="en-US" sz="1600" u="none" strike="noStrike">
                          <a:effectLst/>
                        </a:rPr>
                        <a:t>Fremont</a:t>
                      </a:r>
                      <a:endParaRPr lang="en-US" sz="1600" b="0" i="0" u="none" strike="noStrike">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tcPr>
                </a:tc>
                <a:tc>
                  <a:txBody>
                    <a:bodyPr/>
                    <a:lstStyle/>
                    <a:p>
                      <a:pPr algn="ctr" fontAlgn="b"/>
                      <a:r>
                        <a:rPr lang="en-US" sz="1600" u="none" strike="noStrike">
                          <a:effectLst/>
                        </a:rPr>
                        <a:t>11,819</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dirty="0">
                          <a:effectLst/>
                        </a:rPr>
                        <a:t>13,242</a:t>
                      </a:r>
                      <a:endParaRPr lang="en-US" sz="1600" b="0" i="0" u="none" strike="noStrike" dirty="0">
                        <a:solidFill>
                          <a:srgbClr val="000000"/>
                        </a:solidFill>
                        <a:effectLst/>
                        <a:latin typeface="Garamond"/>
                      </a:endParaRPr>
                    </a:p>
                  </a:txBody>
                  <a:tcPr marL="7620" marR="7620" marT="7620" marB="0" anchor="b"/>
                </a:tc>
                <a:tc>
                  <a:txBody>
                    <a:bodyPr/>
                    <a:lstStyle/>
                    <a:p>
                      <a:pPr algn="ctr" fontAlgn="b"/>
                      <a:r>
                        <a:rPr lang="en-US" sz="1600" u="none" strike="noStrike">
                          <a:effectLst/>
                        </a:rPr>
                        <a:t>1,423</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1,255</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1,694</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439</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2.35%</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dirty="0">
                          <a:effectLst/>
                        </a:rPr>
                        <a:t>30.85%</a:t>
                      </a:r>
                      <a:endParaRPr lang="en-US" sz="1600" b="0" i="0" u="none" strike="noStrike" dirty="0">
                        <a:solidFill>
                          <a:srgbClr val="000000"/>
                        </a:solidFill>
                        <a:effectLst/>
                        <a:latin typeface="Garamond"/>
                      </a:endParaRPr>
                    </a:p>
                  </a:txBody>
                  <a:tcPr marL="7620" marR="7620" marT="7620" marB="0" anchor="b">
                    <a:lnR w="12700" cap="flat" cmpd="sng" algn="ctr">
                      <a:solidFill>
                        <a:schemeClr val="tx1"/>
                      </a:solidFill>
                      <a:prstDash val="solid"/>
                      <a:round/>
                      <a:headEnd type="none" w="med" len="med"/>
                      <a:tailEnd type="none" w="med" len="med"/>
                    </a:lnR>
                    <a:solidFill>
                      <a:schemeClr val="accent2">
                        <a:lumMod val="40000"/>
                        <a:lumOff val="60000"/>
                      </a:schemeClr>
                    </a:solidFill>
                  </a:tcPr>
                </a:tc>
              </a:tr>
              <a:tr h="378400">
                <a:tc>
                  <a:txBody>
                    <a:bodyPr/>
                    <a:lstStyle/>
                    <a:p>
                      <a:pPr algn="l" fontAlgn="b"/>
                      <a:r>
                        <a:rPr lang="en-US" sz="1600" u="none" strike="noStrike" dirty="0">
                          <a:effectLst/>
                        </a:rPr>
                        <a:t>Madison</a:t>
                      </a:r>
                      <a:endParaRPr lang="en-US" sz="1600" b="0" i="0" u="none" strike="noStrike" dirty="0">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tcPr>
                </a:tc>
                <a:tc>
                  <a:txBody>
                    <a:bodyPr/>
                    <a:lstStyle/>
                    <a:p>
                      <a:pPr algn="ctr" fontAlgn="b"/>
                      <a:r>
                        <a:rPr lang="en-US" sz="1600" u="none" strike="noStrike">
                          <a:effectLst/>
                        </a:rPr>
                        <a:t>27,467</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dirty="0">
                          <a:effectLst/>
                        </a:rPr>
                        <a:t>37,536</a:t>
                      </a:r>
                      <a:endParaRPr lang="en-US" sz="1600" b="0" i="0" u="none" strike="noStrike" dirty="0">
                        <a:solidFill>
                          <a:srgbClr val="000000"/>
                        </a:solidFill>
                        <a:effectLst/>
                        <a:latin typeface="Garamond"/>
                      </a:endParaRPr>
                    </a:p>
                  </a:txBody>
                  <a:tcPr marL="7620" marR="7620" marT="7620" marB="0" anchor="b"/>
                </a:tc>
                <a:tc>
                  <a:txBody>
                    <a:bodyPr/>
                    <a:lstStyle/>
                    <a:p>
                      <a:pPr algn="ctr" fontAlgn="b"/>
                      <a:r>
                        <a:rPr lang="en-US" sz="1600" u="none" strike="noStrike">
                          <a:effectLst/>
                        </a:rPr>
                        <a:t>10,069</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1,078</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2,218</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1,140</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6.09%</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dirty="0">
                          <a:effectLst/>
                        </a:rPr>
                        <a:t>11.32%</a:t>
                      </a:r>
                      <a:endParaRPr lang="en-US" sz="1600" b="0" i="0" u="none" strike="noStrike" dirty="0">
                        <a:solidFill>
                          <a:srgbClr val="000000"/>
                        </a:solidFill>
                        <a:effectLst/>
                        <a:latin typeface="Garamond"/>
                      </a:endParaRPr>
                    </a:p>
                  </a:txBody>
                  <a:tcPr marL="7620" marR="7620" marT="7620" marB="0" anchor="b">
                    <a:lnR w="12700" cap="flat" cmpd="sng" algn="ctr">
                      <a:solidFill>
                        <a:schemeClr val="tx1"/>
                      </a:solidFill>
                      <a:prstDash val="solid"/>
                      <a:round/>
                      <a:headEnd type="none" w="med" len="med"/>
                      <a:tailEnd type="none" w="med" len="med"/>
                    </a:lnR>
                    <a:solidFill>
                      <a:schemeClr val="accent2">
                        <a:lumMod val="40000"/>
                        <a:lumOff val="60000"/>
                      </a:schemeClr>
                    </a:solidFill>
                  </a:tcPr>
                </a:tc>
              </a:tr>
              <a:tr h="378400">
                <a:tc>
                  <a:txBody>
                    <a:bodyPr/>
                    <a:lstStyle/>
                    <a:p>
                      <a:pPr algn="l" fontAlgn="b"/>
                      <a:r>
                        <a:rPr lang="en-US" sz="1600" u="none" strike="noStrike">
                          <a:effectLst/>
                        </a:rPr>
                        <a:t>Teton, Idaho</a:t>
                      </a:r>
                      <a:endParaRPr lang="en-US" sz="1600" b="0" i="0" u="none" strike="noStrike">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tcPr>
                </a:tc>
                <a:tc>
                  <a:txBody>
                    <a:bodyPr/>
                    <a:lstStyle/>
                    <a:p>
                      <a:pPr algn="ctr" fontAlgn="b"/>
                      <a:r>
                        <a:rPr lang="en-US" sz="1600" u="none" strike="noStrike">
                          <a:effectLst/>
                        </a:rPr>
                        <a:t>5,999</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10,170</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4,171</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705</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1,721</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1,016</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a:effectLst/>
                        </a:rPr>
                        <a:t>5.43%</a:t>
                      </a:r>
                      <a:endParaRPr lang="en-US" sz="1600" b="0" i="0" u="none" strike="noStrike">
                        <a:solidFill>
                          <a:srgbClr val="000000"/>
                        </a:solidFill>
                        <a:effectLst/>
                        <a:latin typeface="Garamond"/>
                      </a:endParaRPr>
                    </a:p>
                  </a:txBody>
                  <a:tcPr marL="7620" marR="7620" marT="7620" marB="0" anchor="b"/>
                </a:tc>
                <a:tc>
                  <a:txBody>
                    <a:bodyPr/>
                    <a:lstStyle/>
                    <a:p>
                      <a:pPr algn="ctr" fontAlgn="b"/>
                      <a:r>
                        <a:rPr lang="en-US" sz="1600" u="none" strike="noStrike" dirty="0">
                          <a:effectLst/>
                        </a:rPr>
                        <a:t>24.36%</a:t>
                      </a:r>
                      <a:endParaRPr lang="en-US" sz="1600" b="0" i="0" u="none" strike="noStrike" dirty="0">
                        <a:solidFill>
                          <a:srgbClr val="000000"/>
                        </a:solidFill>
                        <a:effectLst/>
                        <a:latin typeface="Garamond"/>
                      </a:endParaRPr>
                    </a:p>
                  </a:txBody>
                  <a:tcPr marL="7620" marR="7620" marT="7620" marB="0" anchor="b">
                    <a:lnR w="12700" cap="flat" cmpd="sng" algn="ctr">
                      <a:solidFill>
                        <a:schemeClr val="tx1"/>
                      </a:solidFill>
                      <a:prstDash val="solid"/>
                      <a:round/>
                      <a:headEnd type="none" w="med" len="med"/>
                      <a:tailEnd type="none" w="med" len="med"/>
                    </a:lnR>
                    <a:solidFill>
                      <a:schemeClr val="accent2">
                        <a:lumMod val="40000"/>
                        <a:lumOff val="60000"/>
                      </a:schemeClr>
                    </a:solidFill>
                  </a:tcPr>
                </a:tc>
              </a:tr>
              <a:tr h="560979">
                <a:tc>
                  <a:txBody>
                    <a:bodyPr/>
                    <a:lstStyle/>
                    <a:p>
                      <a:pPr algn="l" fontAlgn="b"/>
                      <a:r>
                        <a:rPr lang="en-US" sz="1600" u="none" strike="noStrike" dirty="0">
                          <a:effectLst/>
                        </a:rPr>
                        <a:t>Teton, Wyoming</a:t>
                      </a:r>
                      <a:endParaRPr lang="en-US" sz="1600" b="0" i="0" u="none" strike="noStrike" dirty="0">
                        <a:solidFill>
                          <a:srgbClr val="000000"/>
                        </a:solidFill>
                        <a:effectLst/>
                        <a:latin typeface="Garamond"/>
                      </a:endParaRPr>
                    </a:p>
                  </a:txBody>
                  <a:tcPr marL="7620" marR="7620" marT="762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18,251</a:t>
                      </a:r>
                      <a:endParaRPr lang="en-US" sz="1600" b="0" i="0" u="none" strike="noStrike" dirty="0">
                        <a:solidFill>
                          <a:srgbClr val="000000"/>
                        </a:solidFill>
                        <a:effectLst/>
                        <a:latin typeface="Garamond"/>
                      </a:endParaRPr>
                    </a:p>
                  </a:txBody>
                  <a:tcPr marL="7620" marR="7620" marT="7620" marB="0" anchor="b">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21,294</a:t>
                      </a:r>
                      <a:endParaRPr lang="en-US" sz="1600" b="0" i="0" u="none" strike="noStrike" dirty="0">
                        <a:solidFill>
                          <a:srgbClr val="000000"/>
                        </a:solidFill>
                        <a:effectLst/>
                        <a:latin typeface="Garamond"/>
                      </a:endParaRPr>
                    </a:p>
                  </a:txBody>
                  <a:tcPr marL="7620" marR="7620" marT="7620" marB="0" anchor="b">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3,043</a:t>
                      </a:r>
                      <a:endParaRPr lang="en-US" sz="1600" b="0" i="0" u="none" strike="noStrike" dirty="0">
                        <a:solidFill>
                          <a:srgbClr val="000000"/>
                        </a:solidFill>
                        <a:effectLst/>
                        <a:latin typeface="Garamond"/>
                      </a:endParaRPr>
                    </a:p>
                  </a:txBody>
                  <a:tcPr marL="7620" marR="7620" marT="7620" marB="0" anchor="b">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1,185</a:t>
                      </a:r>
                      <a:endParaRPr lang="en-US" sz="1600" b="0" i="0" u="none" strike="noStrike" dirty="0">
                        <a:solidFill>
                          <a:srgbClr val="000000"/>
                        </a:solidFill>
                        <a:effectLst/>
                        <a:latin typeface="Garamond"/>
                      </a:endParaRPr>
                    </a:p>
                  </a:txBody>
                  <a:tcPr marL="7620" marR="7620" marT="7620" marB="0" anchor="b">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3,191</a:t>
                      </a:r>
                      <a:endParaRPr lang="en-US" sz="1600" b="0" i="0" u="none" strike="noStrike" dirty="0">
                        <a:solidFill>
                          <a:srgbClr val="000000"/>
                        </a:solidFill>
                        <a:effectLst/>
                        <a:latin typeface="Garamond"/>
                      </a:endParaRPr>
                    </a:p>
                  </a:txBody>
                  <a:tcPr marL="7620" marR="7620" marT="7620" marB="0" anchor="b">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2,006</a:t>
                      </a:r>
                      <a:endParaRPr lang="en-US" sz="1600" b="0" i="0" u="none" strike="noStrike" dirty="0">
                        <a:solidFill>
                          <a:srgbClr val="000000"/>
                        </a:solidFill>
                        <a:effectLst/>
                        <a:latin typeface="Garamond"/>
                      </a:endParaRPr>
                    </a:p>
                  </a:txBody>
                  <a:tcPr marL="7620" marR="7620" marT="7620" marB="0" anchor="b">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10.72%</a:t>
                      </a:r>
                      <a:endParaRPr lang="en-US" sz="1600" b="0" i="0" u="none" strike="noStrike" dirty="0">
                        <a:solidFill>
                          <a:srgbClr val="000000"/>
                        </a:solidFill>
                        <a:effectLst/>
                        <a:latin typeface="Garamond"/>
                      </a:endParaRPr>
                    </a:p>
                  </a:txBody>
                  <a:tcPr marL="7620" marR="7620" marT="7620" marB="0" anchor="b">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65.92%</a:t>
                      </a:r>
                      <a:endParaRPr lang="en-US" sz="1600" b="0" i="0" u="none" strike="noStrike" dirty="0">
                        <a:solidFill>
                          <a:srgbClr val="000000"/>
                        </a:solidFill>
                        <a:effectLst/>
                        <a:latin typeface="Garamond"/>
                      </a:endParaRPr>
                    </a:p>
                  </a:txBody>
                  <a:tcPr marL="7620" marR="7620" marT="762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2">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dirty="0" smtClean="0">
                <a:solidFill>
                  <a:srgbClr val="556508"/>
                </a:solidFill>
              </a:rPr>
              <a:t>Population by Age</a:t>
            </a:r>
            <a:endParaRPr lang="en-US" dirty="0">
              <a:solidFill>
                <a:srgbClr val="556508"/>
              </a:solidFill>
            </a:endParaRP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graphicFrame>
        <p:nvGraphicFramePr>
          <p:cNvPr id="7" name="Content Placeholder 6"/>
          <p:cNvGraphicFramePr>
            <a:graphicFrameLocks noGrp="1"/>
          </p:cNvGraphicFramePr>
          <p:nvPr>
            <p:ph idx="1"/>
            <p:extLst>
              <p:ext uri="{D42A27DB-BD31-4B8C-83A1-F6EECF244321}">
                <p14:modId xmlns:p14="http://schemas.microsoft.com/office/powerpoint/2010/main" val="3257684820"/>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dirty="0">
                <a:solidFill>
                  <a:srgbClr val="556508"/>
                </a:solidFill>
              </a:rPr>
              <a:t>Labor and Employment</a:t>
            </a: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graphicFrame>
        <p:nvGraphicFramePr>
          <p:cNvPr id="7" name="Content Placeholder 6"/>
          <p:cNvGraphicFramePr>
            <a:graphicFrameLocks noGrp="1"/>
          </p:cNvGraphicFramePr>
          <p:nvPr>
            <p:ph idx="1"/>
            <p:extLst>
              <p:ext uri="{D42A27DB-BD31-4B8C-83A1-F6EECF244321}">
                <p14:modId xmlns:p14="http://schemas.microsoft.com/office/powerpoint/2010/main" val="2159004620"/>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dirty="0">
                <a:solidFill>
                  <a:srgbClr val="556508"/>
                </a:solidFill>
              </a:rPr>
              <a:t>Unemployment</a:t>
            </a: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graphicFrame>
        <p:nvGraphicFramePr>
          <p:cNvPr id="10" name="Content Placeholder 6"/>
          <p:cNvGraphicFramePr>
            <a:graphicFrameLocks noGrp="1"/>
          </p:cNvGraphicFramePr>
          <p:nvPr>
            <p:ph idx="1"/>
            <p:extLst>
              <p:ext uri="{D42A27DB-BD31-4B8C-83A1-F6EECF244321}">
                <p14:modId xmlns:p14="http://schemas.microsoft.com/office/powerpoint/2010/main" val="2753062410"/>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sz="3600" dirty="0">
                <a:solidFill>
                  <a:srgbClr val="556508"/>
                </a:solidFill>
              </a:rPr>
              <a:t>Recommendations for Completion of AI</a:t>
            </a: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sp>
        <p:nvSpPr>
          <p:cNvPr id="8" name="Content Placeholder 7"/>
          <p:cNvSpPr>
            <a:spLocks noGrp="1"/>
          </p:cNvSpPr>
          <p:nvPr>
            <p:ph idx="1"/>
          </p:nvPr>
        </p:nvSpPr>
        <p:spPr>
          <a:xfrm>
            <a:off x="457200" y="2057400"/>
            <a:ext cx="8229600" cy="4525963"/>
          </a:xfrm>
        </p:spPr>
        <p:txBody>
          <a:bodyPr/>
          <a:lstStyle/>
          <a:p>
            <a:pPr marL="514350" indent="-514350">
              <a:buAutoNum type="arabicPeriod"/>
            </a:pPr>
            <a:r>
              <a:rPr lang="en-US" dirty="0"/>
              <a:t>From </a:t>
            </a:r>
            <a:r>
              <a:rPr lang="en-US" dirty="0" smtClean="0"/>
              <a:t>July – September, </a:t>
            </a:r>
            <a:r>
              <a:rPr lang="en-US" dirty="0"/>
              <a:t>2012:</a:t>
            </a:r>
          </a:p>
          <a:p>
            <a:pPr marL="857250" lvl="1" indent="-457200">
              <a:buFont typeface="Arial" pitchFamily="34" charset="0"/>
              <a:buChar char="•"/>
            </a:pPr>
            <a:r>
              <a:rPr lang="en-US" dirty="0"/>
              <a:t>Complete Background Analysis:</a:t>
            </a:r>
          </a:p>
          <a:p>
            <a:pPr marL="1257300" lvl="2" indent="-457200">
              <a:buFont typeface="Arial" pitchFamily="34" charset="0"/>
              <a:buChar char="•"/>
            </a:pPr>
            <a:r>
              <a:rPr lang="en-US" dirty="0" smtClean="0"/>
              <a:t>Finish compiling </a:t>
            </a:r>
            <a:r>
              <a:rPr lang="en-US" dirty="0"/>
              <a:t>regional and county demographics;</a:t>
            </a:r>
          </a:p>
          <a:p>
            <a:pPr marL="1257300" lvl="2" indent="-457200">
              <a:buFont typeface="Arial" pitchFamily="34" charset="0"/>
              <a:buChar char="•"/>
            </a:pPr>
            <a:r>
              <a:rPr lang="en-US" dirty="0"/>
              <a:t>Compile city-level demographics</a:t>
            </a:r>
          </a:p>
          <a:p>
            <a:pPr marL="1257300" lvl="2" indent="-457200">
              <a:buFont typeface="Arial" pitchFamily="34" charset="0"/>
              <a:buChar char="•"/>
            </a:pPr>
            <a:r>
              <a:rPr lang="en-US" dirty="0"/>
              <a:t>Incorporate findings of housing profile study</a:t>
            </a:r>
          </a:p>
          <a:p>
            <a:pPr marL="1257300" lvl="2" indent="-457200">
              <a:buFont typeface="Arial" pitchFamily="34" charset="0"/>
              <a:buChar char="•"/>
            </a:pPr>
            <a:r>
              <a:rPr lang="en-US" dirty="0"/>
              <a:t>Conduct community and stakeholder surveys</a:t>
            </a:r>
          </a:p>
          <a:p>
            <a:pPr marL="1257300" lvl="2" indent="-457200">
              <a:buFont typeface="Arial" pitchFamily="34" charset="0"/>
              <a:buChar char="•"/>
            </a:pPr>
            <a:r>
              <a:rPr lang="en-US" dirty="0" smtClean="0"/>
              <a:t>Submit information to client to generate </a:t>
            </a:r>
            <a:r>
              <a:rPr lang="en-US" dirty="0"/>
              <a:t>maps</a:t>
            </a:r>
          </a:p>
          <a:p>
            <a:pPr marL="519113" lvl="2" indent="-519113">
              <a:buNone/>
            </a:pPr>
            <a:r>
              <a:rPr lang="en-US" sz="2000" dirty="0"/>
              <a:t> </a:t>
            </a:r>
            <a:endParaRPr lang="en-US" dirty="0"/>
          </a:p>
        </p:txBody>
      </p:sp>
    </p:spTree>
    <p:extLst>
      <p:ext uri="{BB962C8B-B14F-4D97-AF65-F5344CB8AC3E}">
        <p14:creationId xmlns:p14="http://schemas.microsoft.com/office/powerpoint/2010/main" val="37786031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sz="3600" dirty="0">
                <a:solidFill>
                  <a:srgbClr val="556508"/>
                </a:solidFill>
              </a:rPr>
              <a:t>Recommendations for Completion of AI</a:t>
            </a: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sp>
        <p:nvSpPr>
          <p:cNvPr id="8" name="Content Placeholder 7"/>
          <p:cNvSpPr>
            <a:spLocks noGrp="1"/>
          </p:cNvSpPr>
          <p:nvPr>
            <p:ph idx="1"/>
          </p:nvPr>
        </p:nvSpPr>
        <p:spPr>
          <a:xfrm>
            <a:off x="457200" y="2057400"/>
            <a:ext cx="8229600" cy="4525963"/>
          </a:xfrm>
        </p:spPr>
        <p:txBody>
          <a:bodyPr/>
          <a:lstStyle/>
          <a:p>
            <a:pPr marL="0" indent="0">
              <a:buNone/>
            </a:pPr>
            <a:r>
              <a:rPr lang="en-US" dirty="0"/>
              <a:t>2.   From </a:t>
            </a:r>
            <a:r>
              <a:rPr lang="en-US" dirty="0" smtClean="0"/>
              <a:t>September </a:t>
            </a:r>
            <a:r>
              <a:rPr lang="en-US" dirty="0"/>
              <a:t>- </a:t>
            </a:r>
            <a:r>
              <a:rPr lang="en-US" dirty="0" smtClean="0"/>
              <a:t>December, </a:t>
            </a:r>
            <a:r>
              <a:rPr lang="en-US" dirty="0"/>
              <a:t>2012</a:t>
            </a:r>
          </a:p>
          <a:p>
            <a:pPr marL="858838" lvl="2" indent="-519113">
              <a:buFont typeface="Arial" pitchFamily="34" charset="0"/>
              <a:buChar char="•"/>
            </a:pPr>
            <a:r>
              <a:rPr lang="en-US" sz="2800" dirty="0"/>
              <a:t>Analyze Background data to complete:</a:t>
            </a:r>
          </a:p>
          <a:p>
            <a:pPr marL="1316038" lvl="3" indent="-519113">
              <a:buFont typeface="Arial" pitchFamily="34" charset="0"/>
              <a:buChar char="•"/>
            </a:pPr>
            <a:r>
              <a:rPr lang="en-US" sz="2400" dirty="0"/>
              <a:t>Analysis of racial/ethnic segregation/integration</a:t>
            </a:r>
          </a:p>
          <a:p>
            <a:pPr marL="1316038" lvl="3" indent="-519113">
              <a:buFont typeface="Arial" pitchFamily="34" charset="0"/>
              <a:buChar char="•"/>
            </a:pPr>
            <a:r>
              <a:rPr lang="en-US" sz="2400" dirty="0"/>
              <a:t>Analysis of racially/ethnically concentrated areas of poverty</a:t>
            </a:r>
          </a:p>
          <a:p>
            <a:pPr marL="1316038" lvl="3" indent="-519113">
              <a:buFont typeface="Arial" pitchFamily="34" charset="0"/>
              <a:buChar char="•"/>
            </a:pPr>
            <a:r>
              <a:rPr lang="en-US" sz="2400" dirty="0"/>
              <a:t>Analysis of disparities in access to opportunity</a:t>
            </a:r>
          </a:p>
          <a:p>
            <a:pPr marL="854075" lvl="3" indent="-506413">
              <a:buFont typeface="Arial" pitchFamily="34" charset="0"/>
              <a:buChar char="•"/>
            </a:pPr>
            <a:r>
              <a:rPr lang="en-US" sz="2800" dirty="0"/>
              <a:t>Draft report of identified Impediments to Fair Housing Choice</a:t>
            </a:r>
          </a:p>
          <a:p>
            <a:pPr marL="854075" lvl="3" indent="-506413">
              <a:buFont typeface="Arial" pitchFamily="34" charset="0"/>
              <a:buChar char="•"/>
            </a:pPr>
            <a:r>
              <a:rPr lang="en-US" sz="2800" dirty="0"/>
              <a:t>Make recommendations for corrective action</a:t>
            </a:r>
          </a:p>
        </p:txBody>
      </p:sp>
    </p:spTree>
    <p:extLst>
      <p:ext uri="{BB962C8B-B14F-4D97-AF65-F5344CB8AC3E}">
        <p14:creationId xmlns:p14="http://schemas.microsoft.com/office/powerpoint/2010/main" val="42610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sz="3600" dirty="0">
                <a:solidFill>
                  <a:srgbClr val="556508"/>
                </a:solidFill>
              </a:rPr>
              <a:t>Recommendations for Completion of AI</a:t>
            </a: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sp>
        <p:nvSpPr>
          <p:cNvPr id="8" name="Content Placeholder 7"/>
          <p:cNvSpPr>
            <a:spLocks noGrp="1"/>
          </p:cNvSpPr>
          <p:nvPr>
            <p:ph idx="1"/>
          </p:nvPr>
        </p:nvSpPr>
        <p:spPr>
          <a:xfrm>
            <a:off x="457200" y="2057400"/>
            <a:ext cx="8229600" cy="4525963"/>
          </a:xfrm>
        </p:spPr>
        <p:txBody>
          <a:bodyPr/>
          <a:lstStyle/>
          <a:p>
            <a:pPr marL="515938" lvl="3" indent="-515938">
              <a:buNone/>
            </a:pPr>
            <a:r>
              <a:rPr lang="en-US" sz="3200" dirty="0"/>
              <a:t>3. 	From January </a:t>
            </a:r>
            <a:r>
              <a:rPr lang="en-US" sz="3200" dirty="0" smtClean="0"/>
              <a:t>– April, </a:t>
            </a:r>
            <a:r>
              <a:rPr lang="en-US" sz="3200" dirty="0"/>
              <a:t>2013:</a:t>
            </a:r>
          </a:p>
          <a:p>
            <a:pPr marL="858838" lvl="3" indent="-511175">
              <a:buFont typeface="Arial" pitchFamily="34" charset="0"/>
              <a:buChar char="•"/>
            </a:pPr>
            <a:r>
              <a:rPr lang="en-US" sz="2800" dirty="0"/>
              <a:t>Submit draft AI report for public review</a:t>
            </a:r>
          </a:p>
          <a:p>
            <a:pPr marL="0" indent="0">
              <a:buNone/>
            </a:pPr>
            <a:endParaRPr lang="en-US" sz="2800" dirty="0"/>
          </a:p>
        </p:txBody>
      </p:sp>
    </p:spTree>
    <p:extLst>
      <p:ext uri="{BB962C8B-B14F-4D97-AF65-F5344CB8AC3E}">
        <p14:creationId xmlns:p14="http://schemas.microsoft.com/office/powerpoint/2010/main" val="29077454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sz="3600" dirty="0">
                <a:solidFill>
                  <a:srgbClr val="556508"/>
                </a:solidFill>
              </a:rPr>
              <a:t>Recommendations for Structuring AI Study*</a:t>
            </a: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sp>
        <p:nvSpPr>
          <p:cNvPr id="8" name="Content Placeholder 7"/>
          <p:cNvSpPr>
            <a:spLocks noGrp="1"/>
          </p:cNvSpPr>
          <p:nvPr>
            <p:ph idx="1"/>
          </p:nvPr>
        </p:nvSpPr>
        <p:spPr>
          <a:xfrm>
            <a:off x="457200" y="2057400"/>
            <a:ext cx="8229600" cy="4525963"/>
          </a:xfrm>
        </p:spPr>
        <p:txBody>
          <a:bodyPr/>
          <a:lstStyle/>
          <a:p>
            <a:pPr marL="514350" indent="-514350">
              <a:buFont typeface="+mj-lt"/>
              <a:buAutoNum type="arabicPeriod"/>
            </a:pPr>
            <a:endParaRPr lang="en-US" sz="2800" dirty="0" smtClean="0"/>
          </a:p>
          <a:p>
            <a:pPr marL="514350" indent="-514350">
              <a:buFont typeface="+mj-lt"/>
              <a:buAutoNum type="arabicPeriod"/>
            </a:pPr>
            <a:endParaRPr lang="en-US" sz="2800" dirty="0"/>
          </a:p>
          <a:p>
            <a:pPr marL="514350" indent="-514350">
              <a:buFont typeface="+mj-lt"/>
              <a:buAutoNum type="arabicPeriod"/>
            </a:pPr>
            <a:r>
              <a:rPr lang="en-US" sz="2800" dirty="0" smtClean="0"/>
              <a:t>Weeks </a:t>
            </a:r>
            <a:r>
              <a:rPr lang="en-US" sz="2800" dirty="0"/>
              <a:t>1 – </a:t>
            </a:r>
            <a:r>
              <a:rPr lang="en-US" sz="2800" dirty="0" smtClean="0"/>
              <a:t>2 (Client Facilitated): </a:t>
            </a:r>
            <a:endParaRPr lang="en-US" sz="2800" dirty="0"/>
          </a:p>
          <a:p>
            <a:pPr marL="914400" lvl="1" indent="-514350">
              <a:buFont typeface="+mj-lt"/>
              <a:buAutoNum type="alphaLcParenR"/>
            </a:pPr>
            <a:r>
              <a:rPr lang="en-US" sz="2400" dirty="0"/>
              <a:t>Introductory/training meeting with consortium members</a:t>
            </a:r>
          </a:p>
          <a:p>
            <a:pPr marL="914400" lvl="1" indent="-514350">
              <a:buFont typeface="+mj-lt"/>
              <a:buAutoNum type="alphaLcParenR"/>
            </a:pPr>
            <a:r>
              <a:rPr lang="en-US" sz="2400" dirty="0"/>
              <a:t>Training for research team on scope, data tools, &amp; resources</a:t>
            </a:r>
          </a:p>
          <a:p>
            <a:pPr marL="0" indent="0">
              <a:buNone/>
            </a:pPr>
            <a:endParaRPr lang="en-US" sz="2800" dirty="0" smtClean="0"/>
          </a:p>
          <a:p>
            <a:pPr marL="0" indent="0">
              <a:buNone/>
            </a:pPr>
            <a:endParaRPr lang="en-US" sz="2800" dirty="0"/>
          </a:p>
          <a:p>
            <a:pPr marL="0" indent="0">
              <a:buNone/>
            </a:pPr>
            <a:endParaRPr lang="en-US" sz="2800" dirty="0" smtClean="0"/>
          </a:p>
          <a:p>
            <a:pPr marL="0" indent="0">
              <a:buNone/>
            </a:pPr>
            <a:r>
              <a:rPr lang="en-US" sz="2800" dirty="0" smtClean="0"/>
              <a:t>*</a:t>
            </a:r>
            <a:r>
              <a:rPr lang="en-US" sz="2000" dirty="0"/>
              <a:t>Based on a 4-member research team</a:t>
            </a:r>
            <a:endParaRPr lang="en-US" sz="2800" dirty="0"/>
          </a:p>
        </p:txBody>
      </p:sp>
    </p:spTree>
    <p:extLst>
      <p:ext uri="{BB962C8B-B14F-4D97-AF65-F5344CB8AC3E}">
        <p14:creationId xmlns:p14="http://schemas.microsoft.com/office/powerpoint/2010/main" val="16704470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sz="3600" dirty="0">
                <a:solidFill>
                  <a:srgbClr val="556508"/>
                </a:solidFill>
              </a:rPr>
              <a:t>Recommendations for Structuring AI Study*</a:t>
            </a: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sp>
        <p:nvSpPr>
          <p:cNvPr id="8" name="Content Placeholder 7"/>
          <p:cNvSpPr>
            <a:spLocks noGrp="1"/>
          </p:cNvSpPr>
          <p:nvPr>
            <p:ph idx="1"/>
          </p:nvPr>
        </p:nvSpPr>
        <p:spPr>
          <a:xfrm>
            <a:off x="457200" y="2057400"/>
            <a:ext cx="8229600" cy="4525963"/>
          </a:xfrm>
        </p:spPr>
        <p:txBody>
          <a:bodyPr/>
          <a:lstStyle/>
          <a:p>
            <a:pPr marL="517525" lvl="1" indent="-517525">
              <a:buAutoNum type="arabicPeriod" startAt="2"/>
            </a:pPr>
            <a:endParaRPr lang="en-US" dirty="0" smtClean="0"/>
          </a:p>
          <a:p>
            <a:pPr marL="517525" lvl="1" indent="-517525">
              <a:buAutoNum type="arabicPeriod" startAt="2"/>
            </a:pPr>
            <a:r>
              <a:rPr lang="en-US" dirty="0" smtClean="0"/>
              <a:t>Weeks </a:t>
            </a:r>
            <a:r>
              <a:rPr lang="en-US" dirty="0"/>
              <a:t>3 – </a:t>
            </a:r>
            <a:r>
              <a:rPr lang="en-US" dirty="0" smtClean="0"/>
              <a:t>6 (**):</a:t>
            </a:r>
            <a:endParaRPr lang="en-US" dirty="0"/>
          </a:p>
          <a:p>
            <a:pPr marL="855663" lvl="1" indent="-457200">
              <a:buAutoNum type="alphaLcParenR"/>
            </a:pPr>
            <a:r>
              <a:rPr lang="en-US" sz="2400" dirty="0"/>
              <a:t>Compilation of demographics (region, county, city levels)</a:t>
            </a:r>
          </a:p>
          <a:p>
            <a:pPr marL="855663" lvl="1" indent="-457200">
              <a:buAutoNum type="alphaLcParenR"/>
            </a:pPr>
            <a:r>
              <a:rPr lang="en-US" sz="2400" dirty="0" smtClean="0"/>
              <a:t>Collect </a:t>
            </a:r>
            <a:r>
              <a:rPr lang="en-US" sz="2400" dirty="0"/>
              <a:t>historical, cultural, and political perspectives</a:t>
            </a:r>
          </a:p>
          <a:p>
            <a:pPr marL="855663" lvl="1" indent="-457200">
              <a:buAutoNum type="alphaLcParenR"/>
            </a:pPr>
            <a:r>
              <a:rPr lang="en-US" sz="2400" dirty="0"/>
              <a:t>Conduct reviews of Comprehensive Plans (county and city</a:t>
            </a:r>
            <a:r>
              <a:rPr lang="en-US" sz="2400" dirty="0" smtClean="0"/>
              <a:t>)</a:t>
            </a:r>
          </a:p>
          <a:p>
            <a:pPr marL="855663" lvl="1" indent="-457200">
              <a:buFont typeface="Arial" charset="0"/>
              <a:buAutoNum type="alphaLcParenR"/>
            </a:pPr>
            <a:r>
              <a:rPr lang="en-US" sz="2400" dirty="0"/>
              <a:t>Conduct community and stakeholder surveys</a:t>
            </a:r>
          </a:p>
          <a:p>
            <a:pPr marL="398463" lvl="1" indent="0">
              <a:buNone/>
            </a:pPr>
            <a:r>
              <a:rPr lang="en-US" sz="2400" dirty="0" smtClean="0"/>
              <a:t>**Items a, b, &amp; c facilitated by research team; item d facilitated by client.</a:t>
            </a:r>
          </a:p>
          <a:p>
            <a:pPr marL="398463" lvl="1" indent="0">
              <a:buNone/>
            </a:pPr>
            <a:endParaRPr lang="en-US" sz="2400" dirty="0"/>
          </a:p>
          <a:p>
            <a:pPr marL="0" indent="0">
              <a:buNone/>
            </a:pPr>
            <a:r>
              <a:rPr lang="en-US" sz="2800" dirty="0" smtClean="0"/>
              <a:t>*</a:t>
            </a:r>
            <a:r>
              <a:rPr lang="en-US" sz="2000" dirty="0"/>
              <a:t>Based on a 4-member research team</a:t>
            </a:r>
            <a:endParaRPr lang="en-US" sz="2800" dirty="0"/>
          </a:p>
        </p:txBody>
      </p:sp>
    </p:spTree>
    <p:extLst>
      <p:ext uri="{BB962C8B-B14F-4D97-AF65-F5344CB8AC3E}">
        <p14:creationId xmlns:p14="http://schemas.microsoft.com/office/powerpoint/2010/main" val="25580511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sz="3200" dirty="0">
                <a:solidFill>
                  <a:srgbClr val="556508"/>
                </a:solidFill>
              </a:rPr>
              <a:t>Analysis of Impediments to Fair Housing Choice</a:t>
            </a: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sp>
        <p:nvSpPr>
          <p:cNvPr id="8" name="Content Placeholder 7"/>
          <p:cNvSpPr>
            <a:spLocks noGrp="1"/>
          </p:cNvSpPr>
          <p:nvPr>
            <p:ph idx="1"/>
          </p:nvPr>
        </p:nvSpPr>
        <p:spPr/>
        <p:txBody>
          <a:bodyPr/>
          <a:lstStyle/>
          <a:p>
            <a:pPr marL="0" indent="0">
              <a:buNone/>
            </a:pPr>
            <a:r>
              <a:rPr lang="en-US" dirty="0"/>
              <a:t>Impediments defined</a:t>
            </a:r>
          </a:p>
          <a:p>
            <a:pPr lvl="1">
              <a:buFont typeface="Arial" pitchFamily="34" charset="0"/>
              <a:buChar char="•"/>
            </a:pPr>
            <a:r>
              <a:rPr lang="en-US" sz="2400" dirty="0"/>
              <a:t>Any actions, omissions, or decisions taken because of race, color, religion, sex, disability, familial status, or national origin which restrict housing choice or the availability of housing choices</a:t>
            </a:r>
          </a:p>
          <a:p>
            <a:pPr lvl="1">
              <a:buFont typeface="Arial" pitchFamily="34" charset="0"/>
              <a:buChar char="•"/>
            </a:pPr>
            <a:r>
              <a:rPr lang="en-US" sz="2400" dirty="0"/>
              <a:t>Any actions, omissions, or decisions which have the effect of restricting housing choices or the availability of housing choices on the basis of race, color, religion, sex, disability, familial status, or national origin.</a:t>
            </a:r>
          </a:p>
          <a:p>
            <a:pPr marL="457200" lvl="1" indent="0">
              <a:buNone/>
            </a:pPr>
            <a:endParaRPr lang="en-US" sz="2400" dirty="0"/>
          </a:p>
          <a:p>
            <a:pPr marL="0" lvl="1" indent="0">
              <a:buNone/>
            </a:pPr>
            <a:r>
              <a:rPr lang="en-US" sz="1600" dirty="0"/>
              <a:t>(U.S. Department of Housing and Urban Development, Fair Housing Planning Guide, 1996, pp. 2-8)</a:t>
            </a:r>
          </a:p>
          <a:p>
            <a:pPr marL="0" indent="0">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sz="3600" dirty="0">
                <a:solidFill>
                  <a:srgbClr val="556508"/>
                </a:solidFill>
              </a:rPr>
              <a:t>Recommendations for Structuring AI Study*</a:t>
            </a: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sp>
        <p:nvSpPr>
          <p:cNvPr id="8" name="Content Placeholder 7"/>
          <p:cNvSpPr>
            <a:spLocks noGrp="1"/>
          </p:cNvSpPr>
          <p:nvPr>
            <p:ph idx="1"/>
          </p:nvPr>
        </p:nvSpPr>
        <p:spPr>
          <a:xfrm>
            <a:off x="457200" y="2057400"/>
            <a:ext cx="8229600" cy="4525963"/>
          </a:xfrm>
        </p:spPr>
        <p:txBody>
          <a:bodyPr/>
          <a:lstStyle/>
          <a:p>
            <a:pPr marL="576263" indent="-576263">
              <a:buAutoNum type="arabicPeriod" startAt="3"/>
            </a:pPr>
            <a:endParaRPr lang="en-US" sz="2800" dirty="0" smtClean="0"/>
          </a:p>
          <a:p>
            <a:pPr marL="576263" indent="-576263">
              <a:buAutoNum type="arabicPeriod" startAt="3"/>
            </a:pPr>
            <a:endParaRPr lang="en-US" sz="2800" dirty="0"/>
          </a:p>
          <a:p>
            <a:pPr marL="576263" indent="-576263">
              <a:buAutoNum type="arabicPeriod" startAt="3"/>
            </a:pPr>
            <a:r>
              <a:rPr lang="en-US" sz="2800" dirty="0" smtClean="0"/>
              <a:t>Weeks </a:t>
            </a:r>
            <a:r>
              <a:rPr lang="en-US" sz="2800" dirty="0"/>
              <a:t>7 – 10:</a:t>
            </a:r>
          </a:p>
          <a:p>
            <a:pPr marL="912813" indent="-514350">
              <a:buAutoNum type="alphaLcParenR"/>
            </a:pPr>
            <a:r>
              <a:rPr lang="en-US" sz="2400" dirty="0"/>
              <a:t>Generate maps</a:t>
            </a:r>
          </a:p>
          <a:p>
            <a:pPr marL="912813" indent="-514350">
              <a:buAutoNum type="alphaLcParenR"/>
            </a:pPr>
            <a:r>
              <a:rPr lang="en-US" sz="2400" dirty="0"/>
              <a:t>Compile findings into Background Analysis report</a:t>
            </a:r>
          </a:p>
          <a:p>
            <a:pPr marL="0" indent="0">
              <a:buNone/>
            </a:pPr>
            <a:endParaRPr lang="en-US" sz="2800" dirty="0"/>
          </a:p>
        </p:txBody>
      </p:sp>
    </p:spTree>
    <p:extLst>
      <p:ext uri="{BB962C8B-B14F-4D97-AF65-F5344CB8AC3E}">
        <p14:creationId xmlns:p14="http://schemas.microsoft.com/office/powerpoint/2010/main" val="10148511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sz="3600" dirty="0">
                <a:solidFill>
                  <a:srgbClr val="556508"/>
                </a:solidFill>
              </a:rPr>
              <a:t>Recommendations for Structuring AI Study*</a:t>
            </a: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sp>
        <p:nvSpPr>
          <p:cNvPr id="8" name="Content Placeholder 7"/>
          <p:cNvSpPr>
            <a:spLocks noGrp="1"/>
          </p:cNvSpPr>
          <p:nvPr>
            <p:ph idx="1"/>
          </p:nvPr>
        </p:nvSpPr>
        <p:spPr>
          <a:xfrm>
            <a:off x="457200" y="2057400"/>
            <a:ext cx="8229600" cy="4525963"/>
          </a:xfrm>
        </p:spPr>
        <p:txBody>
          <a:bodyPr/>
          <a:lstStyle/>
          <a:p>
            <a:pPr marL="576263" indent="-576263">
              <a:buAutoNum type="arabicPeriod" startAt="4"/>
            </a:pPr>
            <a:r>
              <a:rPr lang="en-US" sz="2800" dirty="0" smtClean="0"/>
              <a:t>Weeks </a:t>
            </a:r>
            <a:r>
              <a:rPr lang="en-US" sz="2800" dirty="0"/>
              <a:t>11 – 15:</a:t>
            </a:r>
          </a:p>
          <a:p>
            <a:pPr marL="914400" indent="-515938">
              <a:buFont typeface="+mj-lt"/>
              <a:buAutoNum type="alphaLcParenR"/>
            </a:pPr>
            <a:r>
              <a:rPr lang="en-US" sz="2400" dirty="0"/>
              <a:t>Analyze Background data to complete:</a:t>
            </a:r>
          </a:p>
          <a:p>
            <a:pPr lvl="3"/>
            <a:r>
              <a:rPr lang="en-US" sz="2400" dirty="0"/>
              <a:t>Analysis of racial/ethnic segregation/integration</a:t>
            </a:r>
          </a:p>
          <a:p>
            <a:pPr lvl="3"/>
            <a:r>
              <a:rPr lang="en-US" sz="2400" dirty="0"/>
              <a:t>Analysis of racially/ethnically concentrated areas of poverty</a:t>
            </a:r>
          </a:p>
          <a:p>
            <a:pPr lvl="3"/>
            <a:r>
              <a:rPr lang="en-US" sz="2400" dirty="0"/>
              <a:t>Analysis of disparities in access to opportunity</a:t>
            </a:r>
          </a:p>
          <a:p>
            <a:pPr marL="914400" indent="-515938">
              <a:buFont typeface="+mj-lt"/>
              <a:buAutoNum type="alphaLcParenR"/>
            </a:pPr>
            <a:r>
              <a:rPr lang="en-US" sz="2400" dirty="0"/>
              <a:t>Draft report of identified Impediments to Fair Housing Choice</a:t>
            </a:r>
          </a:p>
          <a:p>
            <a:pPr marL="914400" indent="-515938">
              <a:buFont typeface="+mj-lt"/>
              <a:buAutoNum type="alphaLcParenR"/>
            </a:pPr>
            <a:r>
              <a:rPr lang="en-US" sz="2400" dirty="0"/>
              <a:t>Make recommendations for corrective action</a:t>
            </a:r>
          </a:p>
          <a:p>
            <a:pPr marL="0" indent="0">
              <a:buNone/>
            </a:pPr>
            <a:endParaRPr lang="en-US" sz="2400" dirty="0"/>
          </a:p>
        </p:txBody>
      </p:sp>
    </p:spTree>
    <p:extLst>
      <p:ext uri="{BB962C8B-B14F-4D97-AF65-F5344CB8AC3E}">
        <p14:creationId xmlns:p14="http://schemas.microsoft.com/office/powerpoint/2010/main" val="349650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sz="3200" dirty="0">
                <a:solidFill>
                  <a:srgbClr val="556508"/>
                </a:solidFill>
              </a:rPr>
              <a:t>Analysis of Impediments to Fair Housing Choice</a:t>
            </a: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sp>
        <p:nvSpPr>
          <p:cNvPr id="8" name="Content Placeholder 7"/>
          <p:cNvSpPr>
            <a:spLocks noGrp="1"/>
          </p:cNvSpPr>
          <p:nvPr>
            <p:ph idx="1"/>
          </p:nvPr>
        </p:nvSpPr>
        <p:spPr/>
        <p:txBody>
          <a:bodyPr/>
          <a:lstStyle/>
          <a:p>
            <a:pPr marL="0" indent="0">
              <a:buNone/>
            </a:pPr>
            <a:r>
              <a:rPr lang="en-US" dirty="0"/>
              <a:t>Purpose</a:t>
            </a:r>
          </a:p>
          <a:p>
            <a:pPr lvl="1">
              <a:buFont typeface="Arial" pitchFamily="34" charset="0"/>
              <a:buChar char="•"/>
            </a:pPr>
            <a:r>
              <a:rPr lang="en-US" dirty="0" smtClean="0"/>
              <a:t>Serve </a:t>
            </a:r>
            <a:r>
              <a:rPr lang="en-US" dirty="0"/>
              <a:t>as the substantive, logical basis for FHP</a:t>
            </a:r>
            <a:endParaRPr lang="en-US" sz="2400" dirty="0"/>
          </a:p>
          <a:p>
            <a:pPr lvl="1">
              <a:buFont typeface="Arial" pitchFamily="34" charset="0"/>
              <a:buChar char="•"/>
            </a:pPr>
            <a:r>
              <a:rPr lang="en-US" dirty="0"/>
              <a:t>Provide essential and detailed information to policy makers, administrative staff, housing providers, lenders, and fair housing advocates</a:t>
            </a:r>
            <a:endParaRPr lang="en-US" sz="2400" dirty="0"/>
          </a:p>
          <a:p>
            <a:pPr lvl="1">
              <a:buFont typeface="Arial" pitchFamily="34" charset="0"/>
              <a:buChar char="•"/>
            </a:pPr>
            <a:r>
              <a:rPr lang="en-US" dirty="0"/>
              <a:t>Assist in building public support for fair housing efforts both within a State or Entitlement jurisdiction’s boundaries and beyond</a:t>
            </a:r>
          </a:p>
          <a:p>
            <a:pPr marL="0" lvl="1" indent="0">
              <a:buNone/>
            </a:pPr>
            <a:endParaRPr lang="en-US" sz="1600" dirty="0"/>
          </a:p>
          <a:p>
            <a:pPr marL="0" lvl="1" indent="0">
              <a:buNone/>
            </a:pPr>
            <a:r>
              <a:rPr lang="en-US" sz="1600" dirty="0"/>
              <a:t>(U.S. Department of Housing and Urban Development, Fair Housing Planning Guide, 1996, pp. 2-8</a:t>
            </a:r>
            <a:r>
              <a:rPr lang="en-US" sz="1600" dirty="0" smtClean="0"/>
              <a:t>)</a:t>
            </a:r>
            <a:endParaRPr lang="en-US"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sz="3200" dirty="0">
                <a:solidFill>
                  <a:srgbClr val="556508"/>
                </a:solidFill>
              </a:rPr>
              <a:t>Analysis of Impediments to Fair Housing Choice</a:t>
            </a: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sp>
        <p:nvSpPr>
          <p:cNvPr id="8" name="Content Placeholder 7"/>
          <p:cNvSpPr>
            <a:spLocks noGrp="1"/>
          </p:cNvSpPr>
          <p:nvPr>
            <p:ph idx="1"/>
          </p:nvPr>
        </p:nvSpPr>
        <p:spPr/>
        <p:txBody>
          <a:bodyPr/>
          <a:lstStyle/>
          <a:p>
            <a:r>
              <a:rPr lang="en-US" dirty="0"/>
              <a:t>Scope</a:t>
            </a:r>
          </a:p>
          <a:p>
            <a:pPr lvl="1"/>
            <a:r>
              <a:rPr lang="en-US" sz="2400" dirty="0"/>
              <a:t>A comprehensive review of a State or Entitlement jurisdiction’s laws, regulations, and administrative policies, procedures, and practices</a:t>
            </a:r>
          </a:p>
          <a:p>
            <a:pPr lvl="1"/>
            <a:r>
              <a:rPr lang="en-US" sz="2400" dirty="0"/>
              <a:t>An assessment of how those laws, etc., affect the location, availability, and accessibility of housing</a:t>
            </a:r>
          </a:p>
          <a:p>
            <a:pPr lvl="1"/>
            <a:r>
              <a:rPr lang="en-US" sz="2400" dirty="0"/>
              <a:t>An assessment of conditions, both public and private, affecting fair housing choice for all protected classes</a:t>
            </a:r>
          </a:p>
          <a:p>
            <a:pPr lvl="1"/>
            <a:r>
              <a:rPr lang="en-US" sz="2400" dirty="0"/>
              <a:t>An assessment of the availability of affordable, accessible housing in a range of unit sizes.</a:t>
            </a:r>
          </a:p>
          <a:p>
            <a:pPr marL="0" lvl="1" indent="0">
              <a:buNone/>
            </a:pPr>
            <a:r>
              <a:rPr lang="en-US" sz="1600" dirty="0" smtClean="0"/>
              <a:t>(</a:t>
            </a:r>
            <a:r>
              <a:rPr lang="en-US" sz="1600" dirty="0"/>
              <a:t>U.S. Department of Housing and Urban Development, Fair Housing Planning Guide, 1996, pp. 2-7)</a:t>
            </a:r>
          </a:p>
          <a:p>
            <a:pPr marL="0" indent="0">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dirty="0">
                <a:solidFill>
                  <a:srgbClr val="556508"/>
                </a:solidFill>
              </a:rPr>
              <a:t>Background Analysis</a:t>
            </a: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sp>
        <p:nvSpPr>
          <p:cNvPr id="8" name="Content Placeholder 7"/>
          <p:cNvSpPr>
            <a:spLocks noGrp="1"/>
          </p:cNvSpPr>
          <p:nvPr>
            <p:ph idx="1"/>
          </p:nvPr>
        </p:nvSpPr>
        <p:spPr/>
        <p:txBody>
          <a:bodyPr/>
          <a:lstStyle/>
          <a:p>
            <a:pPr marL="0" indent="0">
              <a:buNone/>
            </a:pPr>
            <a:r>
              <a:rPr lang="en-US" sz="3500" dirty="0"/>
              <a:t>Purpose</a:t>
            </a:r>
          </a:p>
          <a:p>
            <a:pPr lvl="1">
              <a:spcBef>
                <a:spcPts val="0"/>
              </a:spcBef>
              <a:buFont typeface="Arial" pitchFamily="34" charset="0"/>
              <a:buChar char="•"/>
            </a:pPr>
            <a:r>
              <a:rPr lang="en-US" sz="2400" dirty="0"/>
              <a:t>Provide an overarching context for the analysis that follows.</a:t>
            </a:r>
          </a:p>
          <a:p>
            <a:pPr marL="457200" lvl="1" indent="0">
              <a:spcBef>
                <a:spcPts val="0"/>
              </a:spcBef>
              <a:buNone/>
            </a:pPr>
            <a:r>
              <a:rPr lang="en-US" sz="2000" dirty="0"/>
              <a:t>	 	</a:t>
            </a:r>
            <a:r>
              <a:rPr lang="en-US" sz="2000" baseline="30000" dirty="0"/>
              <a:t>(U.S. Department of Housing and Urban Development, Webinar: Background, 2012)</a:t>
            </a:r>
          </a:p>
          <a:p>
            <a:pPr marL="0" lvl="1" indent="0">
              <a:buNone/>
            </a:pPr>
            <a:endParaRPr lang="en-US" sz="1600" baseline="30000" dirty="0"/>
          </a:p>
          <a:p>
            <a:pPr marL="0" lvl="1" indent="0">
              <a:buNone/>
            </a:pPr>
            <a:r>
              <a:rPr lang="en-US" sz="3500" dirty="0"/>
              <a:t>Scope</a:t>
            </a:r>
          </a:p>
          <a:p>
            <a:pPr lvl="1">
              <a:buFont typeface="Arial" pitchFamily="34" charset="0"/>
              <a:buChar char="•"/>
            </a:pPr>
            <a:r>
              <a:rPr lang="en-US" sz="2400" dirty="0"/>
              <a:t>Overview of the current demographics</a:t>
            </a:r>
          </a:p>
          <a:p>
            <a:pPr lvl="1">
              <a:buFont typeface="Arial" pitchFamily="34" charset="0"/>
              <a:buChar char="•"/>
            </a:pPr>
            <a:r>
              <a:rPr lang="en-US" sz="2400" dirty="0"/>
              <a:t>Grantees’ perspectives on the historical, cultural, and political context for the current demographics;</a:t>
            </a:r>
          </a:p>
          <a:p>
            <a:pPr lvl="1">
              <a:buFont typeface="Arial" pitchFamily="34" charset="0"/>
              <a:buChar char="•"/>
            </a:pPr>
            <a:r>
              <a:rPr lang="en-US" sz="2400" dirty="0"/>
              <a:t>Successes to Affirmatively Furthering Fair Housing; and</a:t>
            </a:r>
          </a:p>
          <a:p>
            <a:pPr lvl="1">
              <a:buFont typeface="Arial" pitchFamily="34" charset="0"/>
              <a:buChar char="•"/>
            </a:pPr>
            <a:r>
              <a:rPr lang="en-US" sz="2400" dirty="0"/>
              <a:t>An assessment of the larger fair housing challenges</a:t>
            </a:r>
          </a:p>
          <a:p>
            <a:pPr marL="0" lvl="1" indent="0">
              <a:buNone/>
            </a:pPr>
            <a:r>
              <a:rPr lang="en-US" sz="2000" baseline="30000" dirty="0"/>
              <a:t>		(U.S. Department of Housing and Urban Development, Webinar: Background, 2012)</a:t>
            </a:r>
          </a:p>
          <a:p>
            <a:pPr marL="0" lvl="1" indent="0">
              <a:buNone/>
            </a:pPr>
            <a:endParaRPr lang="en-US" sz="1600" baseline="30000" dirty="0"/>
          </a:p>
          <a:p>
            <a:pPr marL="0" indent="0">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dirty="0">
                <a:solidFill>
                  <a:srgbClr val="556508"/>
                </a:solidFill>
              </a:rPr>
              <a:t>Western Greater Yellowstone Area</a:t>
            </a: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sp>
        <p:nvSpPr>
          <p:cNvPr id="8" name="Content Placeholder 7"/>
          <p:cNvSpPr>
            <a:spLocks noGrp="1"/>
          </p:cNvSpPr>
          <p:nvPr>
            <p:ph idx="1"/>
          </p:nvPr>
        </p:nvSpPr>
        <p:spPr/>
        <p:txBody>
          <a:bodyPr/>
          <a:lstStyle/>
          <a:p>
            <a:r>
              <a:rPr lang="en-US" sz="2800" dirty="0"/>
              <a:t>Northeastern Idaho and Western Wyoming</a:t>
            </a:r>
          </a:p>
          <a:p>
            <a:pPr lvl="1">
              <a:buFont typeface="Arial" pitchFamily="34" charset="0"/>
              <a:buChar char="•"/>
            </a:pPr>
            <a:r>
              <a:rPr lang="en-US" sz="2400" dirty="0"/>
              <a:t>Fremont County, </a:t>
            </a:r>
            <a:r>
              <a:rPr lang="en-US" sz="2400" dirty="0" smtClean="0"/>
              <a:t>Idaho</a:t>
            </a:r>
          </a:p>
          <a:p>
            <a:pPr lvl="2"/>
            <a:r>
              <a:rPr lang="en-US" sz="2000" dirty="0" smtClean="0"/>
              <a:t>Ashton, Island Park, St Anthony</a:t>
            </a:r>
          </a:p>
          <a:p>
            <a:pPr marL="800100" lvl="2" indent="-342900">
              <a:buFont typeface="Arial" pitchFamily="34" charset="0"/>
              <a:buChar char="•"/>
            </a:pPr>
            <a:r>
              <a:rPr lang="en-US" dirty="0" smtClean="0"/>
              <a:t>Madison </a:t>
            </a:r>
            <a:r>
              <a:rPr lang="en-US" dirty="0"/>
              <a:t>County, Idaho</a:t>
            </a:r>
          </a:p>
          <a:p>
            <a:pPr marL="1146175" lvl="3" indent="-231775">
              <a:buFont typeface="Arial" pitchFamily="34" charset="0"/>
              <a:buChar char="•"/>
            </a:pPr>
            <a:r>
              <a:rPr lang="en-US" dirty="0" smtClean="0"/>
              <a:t>Rexburg</a:t>
            </a:r>
            <a:endParaRPr lang="en-US" dirty="0"/>
          </a:p>
          <a:p>
            <a:pPr marL="800100" lvl="3" indent="-342900">
              <a:buFont typeface="Arial" pitchFamily="34" charset="0"/>
              <a:buChar char="•"/>
            </a:pPr>
            <a:r>
              <a:rPr lang="en-US" sz="2400" dirty="0"/>
              <a:t>Teton County, Idaho</a:t>
            </a:r>
          </a:p>
          <a:p>
            <a:pPr marL="1143000" lvl="4">
              <a:buFont typeface="Arial" pitchFamily="34" charset="0"/>
              <a:buChar char="•"/>
            </a:pPr>
            <a:r>
              <a:rPr lang="en-US" dirty="0" smtClean="0"/>
              <a:t>Driggs</a:t>
            </a:r>
            <a:r>
              <a:rPr lang="en-US" dirty="0"/>
              <a:t>, Victor</a:t>
            </a:r>
          </a:p>
          <a:p>
            <a:pPr marL="800100" lvl="4" indent="-342900">
              <a:buFont typeface="Arial" pitchFamily="34" charset="0"/>
              <a:buChar char="•"/>
            </a:pPr>
            <a:r>
              <a:rPr lang="en-US" sz="2400" dirty="0"/>
              <a:t>Teton County, Wyoming</a:t>
            </a:r>
          </a:p>
          <a:p>
            <a:pPr marL="1143000" lvl="4" indent="-457200">
              <a:buFont typeface="Arial" pitchFamily="34" charset="0"/>
              <a:buChar char="•"/>
            </a:pPr>
            <a:r>
              <a:rPr lang="en-US" dirty="0"/>
              <a:t>No major cities analyzed</a:t>
            </a:r>
          </a:p>
          <a:p>
            <a:pPr marL="0" indent="0">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dirty="0">
                <a:solidFill>
                  <a:srgbClr val="556508"/>
                </a:solidFill>
              </a:rPr>
              <a:t>Population</a:t>
            </a: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11"/>
          <p:cNvGraphicFramePr>
            <a:graphicFrameLocks noGrp="1"/>
          </p:cNvGraphicFramePr>
          <p:nvPr>
            <p:ph idx="1"/>
            <p:extLst>
              <p:ext uri="{D42A27DB-BD31-4B8C-83A1-F6EECF244321}">
                <p14:modId xmlns:p14="http://schemas.microsoft.com/office/powerpoint/2010/main" val="2920441434"/>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dirty="0" smtClean="0">
                <a:solidFill>
                  <a:srgbClr val="556508"/>
                </a:solidFill>
              </a:rPr>
              <a:t>Ten Year Population </a:t>
            </a:r>
            <a:r>
              <a:rPr lang="en-US" dirty="0">
                <a:solidFill>
                  <a:srgbClr val="556508"/>
                </a:solidFill>
              </a:rPr>
              <a:t>by County</a:t>
            </a: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graphicFrame>
        <p:nvGraphicFramePr>
          <p:cNvPr id="2" name="Content Placeholder 1"/>
          <p:cNvGraphicFramePr>
            <a:graphicFrameLocks noGrp="1"/>
          </p:cNvGraphicFramePr>
          <p:nvPr>
            <p:ph idx="1"/>
            <p:extLst>
              <p:ext uri="{D42A27DB-BD31-4B8C-83A1-F6EECF244321}">
                <p14:modId xmlns:p14="http://schemas.microsoft.com/office/powerpoint/2010/main" val="2111394376"/>
              </p:ext>
            </p:extLst>
          </p:nvPr>
        </p:nvGraphicFramePr>
        <p:xfrm>
          <a:off x="457200" y="1905001"/>
          <a:ext cx="8001001" cy="3300209"/>
        </p:xfrm>
        <a:graphic>
          <a:graphicData uri="http://schemas.openxmlformats.org/drawingml/2006/table">
            <a:tbl>
              <a:tblPr>
                <a:tableStyleId>{5C22544A-7EE6-4342-B048-85BDC9FD1C3A}</a:tableStyleId>
              </a:tblPr>
              <a:tblGrid>
                <a:gridCol w="1600200"/>
                <a:gridCol w="1752600"/>
                <a:gridCol w="1676400"/>
                <a:gridCol w="1524000"/>
                <a:gridCol w="1447801"/>
              </a:tblGrid>
              <a:tr h="380999">
                <a:tc gridSpan="5">
                  <a:txBody>
                    <a:bodyPr/>
                    <a:lstStyle/>
                    <a:p>
                      <a:pPr algn="ctr" fontAlgn="b"/>
                      <a:r>
                        <a:rPr lang="en-US" sz="1800" u="none" strike="noStrike" dirty="0">
                          <a:effectLst/>
                        </a:rPr>
                        <a:t>Census Bureau Data</a:t>
                      </a:r>
                      <a:endParaRPr lang="en-US" sz="1800" b="1" i="0" u="none" strike="noStrike" dirty="0">
                        <a:solidFill>
                          <a:srgbClr val="000000"/>
                        </a:solidFill>
                        <a:effectLst/>
                        <a:latin typeface="Arial"/>
                      </a:endParaRPr>
                    </a:p>
                  </a:txBody>
                  <a:tcPr marL="7620" marR="7620" marT="7620" marB="0" anchor="b">
                    <a:solidFill>
                      <a:schemeClr val="accent2">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4800">
                <a:tc gridSpan="5">
                  <a:txBody>
                    <a:bodyPr/>
                    <a:lstStyle/>
                    <a:p>
                      <a:pPr algn="ctr" fontAlgn="b"/>
                      <a:r>
                        <a:rPr lang="en-US" sz="1800" u="none" strike="noStrike" dirty="0">
                          <a:effectLst/>
                        </a:rPr>
                        <a:t>Western Greater Yellowstone Area</a:t>
                      </a:r>
                      <a:endParaRPr lang="en-US" sz="1800" b="1" i="0" u="none" strike="noStrike" dirty="0">
                        <a:solidFill>
                          <a:srgbClr val="000000"/>
                        </a:solidFill>
                        <a:effectLst/>
                        <a:latin typeface="Arial"/>
                      </a:endParaRPr>
                    </a:p>
                  </a:txBody>
                  <a:tcPr marL="7620" marR="7620" marT="7620" marB="0" anchor="b">
                    <a:solidFill>
                      <a:schemeClr val="accent2">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91166">
                <a:tc>
                  <a:txBody>
                    <a:bodyPr/>
                    <a:lstStyle/>
                    <a:p>
                      <a:pPr algn="l" fontAlgn="b"/>
                      <a:r>
                        <a:rPr lang="en-US" sz="1600" u="none" strike="noStrike" dirty="0">
                          <a:effectLst/>
                        </a:rPr>
                        <a:t>County</a:t>
                      </a:r>
                      <a:endParaRPr lang="en-US" sz="1600" b="1" i="0" u="none" strike="noStrike" dirty="0">
                        <a:solidFill>
                          <a:srgbClr val="000000"/>
                        </a:solidFill>
                        <a:effectLst/>
                        <a:latin typeface="Calibri"/>
                      </a:endParaRPr>
                    </a:p>
                  </a:txBody>
                  <a:tcPr marL="7620" marR="7620" marT="7620" marB="0" anchor="b"/>
                </a:tc>
                <a:tc>
                  <a:txBody>
                    <a:bodyPr/>
                    <a:lstStyle/>
                    <a:p>
                      <a:pPr algn="ctr" fontAlgn="b"/>
                      <a:r>
                        <a:rPr lang="en-US" sz="1600" u="none" strike="noStrike" dirty="0">
                          <a:effectLst/>
                        </a:rPr>
                        <a:t>2000 Population</a:t>
                      </a:r>
                      <a:endParaRPr lang="en-US" sz="1600" b="1" i="0" u="none" strike="noStrike" dirty="0">
                        <a:solidFill>
                          <a:srgbClr val="000000"/>
                        </a:solidFill>
                        <a:effectLst/>
                        <a:latin typeface="Calibri"/>
                      </a:endParaRPr>
                    </a:p>
                  </a:txBody>
                  <a:tcPr marL="7620" marR="7620" marT="7620" marB="0" anchor="b"/>
                </a:tc>
                <a:tc>
                  <a:txBody>
                    <a:bodyPr/>
                    <a:lstStyle/>
                    <a:p>
                      <a:pPr algn="ctr" fontAlgn="b"/>
                      <a:r>
                        <a:rPr lang="en-US" sz="1600" u="none" strike="noStrike" dirty="0">
                          <a:effectLst/>
                        </a:rPr>
                        <a:t>2010 Population</a:t>
                      </a:r>
                      <a:endParaRPr lang="en-US" sz="1600" b="1" i="0" u="none" strike="noStrike" dirty="0">
                        <a:solidFill>
                          <a:srgbClr val="000000"/>
                        </a:solidFill>
                        <a:effectLst/>
                        <a:latin typeface="Calibri"/>
                      </a:endParaRPr>
                    </a:p>
                  </a:txBody>
                  <a:tcPr marL="7620" marR="7620" marT="7620" marB="0" anchor="b"/>
                </a:tc>
                <a:tc>
                  <a:txBody>
                    <a:bodyPr/>
                    <a:lstStyle/>
                    <a:p>
                      <a:pPr algn="ctr" fontAlgn="b"/>
                      <a:r>
                        <a:rPr lang="en-US" sz="1600" u="none" strike="noStrike">
                          <a:effectLst/>
                        </a:rPr>
                        <a:t>% Change 00 - 10</a:t>
                      </a:r>
                      <a:endParaRPr lang="en-US" sz="1600" b="1" i="0" u="none" strike="noStrike">
                        <a:solidFill>
                          <a:srgbClr val="000000"/>
                        </a:solidFill>
                        <a:effectLst/>
                        <a:latin typeface="Arial"/>
                      </a:endParaRPr>
                    </a:p>
                  </a:txBody>
                  <a:tcPr marL="7620" marR="7620" marT="7620" marB="0" anchor="b"/>
                </a:tc>
                <a:tc>
                  <a:txBody>
                    <a:bodyPr/>
                    <a:lstStyle/>
                    <a:p>
                      <a:pPr algn="ctr" fontAlgn="b"/>
                      <a:r>
                        <a:rPr lang="en-US" sz="1600" u="none" strike="noStrike">
                          <a:effectLst/>
                        </a:rPr>
                        <a:t>Numeric Change</a:t>
                      </a:r>
                      <a:endParaRPr lang="en-US" sz="1600" b="1" i="0" u="none" strike="noStrike">
                        <a:solidFill>
                          <a:srgbClr val="000000"/>
                        </a:solidFill>
                        <a:effectLst/>
                        <a:latin typeface="Calibri"/>
                      </a:endParaRPr>
                    </a:p>
                  </a:txBody>
                  <a:tcPr marL="7620" marR="7620" marT="7620" marB="0" anchor="b"/>
                </a:tc>
              </a:tr>
              <a:tr h="480811">
                <a:tc>
                  <a:txBody>
                    <a:bodyPr/>
                    <a:lstStyle/>
                    <a:p>
                      <a:pPr algn="l" fontAlgn="b"/>
                      <a:r>
                        <a:rPr lang="en-US" sz="1600" u="none" strike="noStrike" dirty="0">
                          <a:effectLst/>
                        </a:rPr>
                        <a:t>Fremont</a:t>
                      </a:r>
                      <a:endParaRPr lang="en-US" sz="1600" b="0" i="0" u="none" strike="noStrike" dirty="0">
                        <a:solidFill>
                          <a:srgbClr val="000000"/>
                        </a:solidFill>
                        <a:effectLst/>
                        <a:latin typeface="Calibri"/>
                      </a:endParaRPr>
                    </a:p>
                  </a:txBody>
                  <a:tcPr marL="7620" marR="7620" marT="7620" marB="0" anchor="b"/>
                </a:tc>
                <a:tc>
                  <a:txBody>
                    <a:bodyPr/>
                    <a:lstStyle/>
                    <a:p>
                      <a:pPr algn="ctr" fontAlgn="b"/>
                      <a:r>
                        <a:rPr lang="en-US" sz="1600" u="none" strike="noStrike" dirty="0">
                          <a:effectLst/>
                        </a:rPr>
                        <a:t>11,819</a:t>
                      </a:r>
                      <a:endParaRPr lang="en-US" sz="1600" b="0" i="0" u="none" strike="noStrike" dirty="0">
                        <a:solidFill>
                          <a:srgbClr val="000000"/>
                        </a:solidFill>
                        <a:effectLst/>
                        <a:latin typeface="Calibri"/>
                      </a:endParaRPr>
                    </a:p>
                  </a:txBody>
                  <a:tcPr marL="7620" marR="7620" marT="7620" marB="0" anchor="b"/>
                </a:tc>
                <a:tc>
                  <a:txBody>
                    <a:bodyPr/>
                    <a:lstStyle/>
                    <a:p>
                      <a:pPr algn="ctr" fontAlgn="b"/>
                      <a:r>
                        <a:rPr lang="en-US" sz="1600" u="none" strike="noStrike" dirty="0">
                          <a:effectLst/>
                        </a:rPr>
                        <a:t>13,242</a:t>
                      </a:r>
                      <a:endParaRPr lang="en-US" sz="1600" b="0" i="0" u="none" strike="noStrike" dirty="0">
                        <a:solidFill>
                          <a:srgbClr val="000000"/>
                        </a:solidFill>
                        <a:effectLst/>
                        <a:latin typeface="Calibri"/>
                      </a:endParaRPr>
                    </a:p>
                  </a:txBody>
                  <a:tcPr marL="7620" marR="7620" marT="7620" marB="0" anchor="b"/>
                </a:tc>
                <a:tc>
                  <a:txBody>
                    <a:bodyPr/>
                    <a:lstStyle/>
                    <a:p>
                      <a:pPr algn="ctr" fontAlgn="b"/>
                      <a:r>
                        <a:rPr lang="en-US" sz="1600" u="none" strike="noStrike" dirty="0">
                          <a:effectLst/>
                        </a:rPr>
                        <a:t>12.0%</a:t>
                      </a:r>
                      <a:endParaRPr lang="en-US" sz="1600" b="0" i="0" u="none" strike="noStrike" dirty="0">
                        <a:solidFill>
                          <a:srgbClr val="000000"/>
                        </a:solidFill>
                        <a:effectLst/>
                        <a:latin typeface="Calibri"/>
                      </a:endParaRPr>
                    </a:p>
                  </a:txBody>
                  <a:tcPr marL="7620" marR="7620" marT="7620" marB="0" anchor="b">
                    <a:solidFill>
                      <a:schemeClr val="accent2">
                        <a:lumMod val="40000"/>
                        <a:lumOff val="60000"/>
                      </a:schemeClr>
                    </a:solidFill>
                  </a:tcPr>
                </a:tc>
                <a:tc>
                  <a:txBody>
                    <a:bodyPr/>
                    <a:lstStyle/>
                    <a:p>
                      <a:pPr algn="ctr" fontAlgn="b"/>
                      <a:r>
                        <a:rPr lang="en-US" sz="1600" u="none" strike="noStrike">
                          <a:effectLst/>
                        </a:rPr>
                        <a:t>1,423</a:t>
                      </a:r>
                      <a:endParaRPr lang="en-US" sz="1600" b="0" i="0" u="none" strike="noStrike">
                        <a:solidFill>
                          <a:srgbClr val="000000"/>
                        </a:solidFill>
                        <a:effectLst/>
                        <a:latin typeface="Calibri"/>
                      </a:endParaRPr>
                    </a:p>
                  </a:txBody>
                  <a:tcPr marL="7620" marR="7620" marT="7620" marB="0" anchor="b"/>
                </a:tc>
              </a:tr>
              <a:tr h="480811">
                <a:tc>
                  <a:txBody>
                    <a:bodyPr/>
                    <a:lstStyle/>
                    <a:p>
                      <a:pPr algn="l" fontAlgn="b"/>
                      <a:r>
                        <a:rPr lang="en-US" sz="1600" u="none" strike="noStrike">
                          <a:effectLst/>
                        </a:rPr>
                        <a:t>Madison</a:t>
                      </a:r>
                      <a:endParaRPr lang="en-US" sz="1600" b="0" i="0" u="none" strike="noStrike">
                        <a:solidFill>
                          <a:srgbClr val="000000"/>
                        </a:solidFill>
                        <a:effectLst/>
                        <a:latin typeface="Calibri"/>
                      </a:endParaRPr>
                    </a:p>
                  </a:txBody>
                  <a:tcPr marL="7620" marR="7620" marT="7620" marB="0" anchor="b"/>
                </a:tc>
                <a:tc>
                  <a:txBody>
                    <a:bodyPr/>
                    <a:lstStyle/>
                    <a:p>
                      <a:pPr algn="ctr" fontAlgn="b"/>
                      <a:r>
                        <a:rPr lang="en-US" sz="1600" u="none" strike="noStrike">
                          <a:effectLst/>
                        </a:rPr>
                        <a:t>27,467</a:t>
                      </a:r>
                      <a:endParaRPr lang="en-US" sz="1600" b="0" i="0" u="none" strike="noStrike">
                        <a:solidFill>
                          <a:srgbClr val="000000"/>
                        </a:solidFill>
                        <a:effectLst/>
                        <a:latin typeface="Calibri"/>
                      </a:endParaRPr>
                    </a:p>
                  </a:txBody>
                  <a:tcPr marL="7620" marR="7620" marT="7620" marB="0" anchor="b"/>
                </a:tc>
                <a:tc>
                  <a:txBody>
                    <a:bodyPr/>
                    <a:lstStyle/>
                    <a:p>
                      <a:pPr algn="ctr" fontAlgn="b"/>
                      <a:r>
                        <a:rPr lang="en-US" sz="1600" u="none" strike="noStrike" dirty="0">
                          <a:effectLst/>
                        </a:rPr>
                        <a:t>37,536</a:t>
                      </a:r>
                      <a:endParaRPr lang="en-US" sz="1600" b="0" i="0" u="none" strike="noStrike" dirty="0">
                        <a:solidFill>
                          <a:srgbClr val="000000"/>
                        </a:solidFill>
                        <a:effectLst/>
                        <a:latin typeface="Calibri"/>
                      </a:endParaRPr>
                    </a:p>
                  </a:txBody>
                  <a:tcPr marL="7620" marR="7620" marT="7620" marB="0" anchor="b">
                    <a:solidFill>
                      <a:schemeClr val="accent2">
                        <a:lumMod val="40000"/>
                        <a:lumOff val="60000"/>
                      </a:schemeClr>
                    </a:solidFill>
                  </a:tcPr>
                </a:tc>
                <a:tc>
                  <a:txBody>
                    <a:bodyPr/>
                    <a:lstStyle/>
                    <a:p>
                      <a:pPr algn="ctr" fontAlgn="b"/>
                      <a:r>
                        <a:rPr lang="en-US" sz="1600" u="none" strike="noStrike" dirty="0">
                          <a:effectLst/>
                        </a:rPr>
                        <a:t>36.7%</a:t>
                      </a:r>
                      <a:endParaRPr lang="en-US" sz="1600" b="0" i="0" u="none" strike="noStrike" dirty="0">
                        <a:solidFill>
                          <a:srgbClr val="000000"/>
                        </a:solidFill>
                        <a:effectLst/>
                        <a:latin typeface="Calibri"/>
                      </a:endParaRPr>
                    </a:p>
                  </a:txBody>
                  <a:tcPr marL="7620" marR="7620" marT="7620" marB="0" anchor="b">
                    <a:solidFill>
                      <a:schemeClr val="accent2">
                        <a:lumMod val="40000"/>
                        <a:lumOff val="60000"/>
                      </a:schemeClr>
                    </a:solidFill>
                  </a:tcPr>
                </a:tc>
                <a:tc>
                  <a:txBody>
                    <a:bodyPr/>
                    <a:lstStyle/>
                    <a:p>
                      <a:pPr algn="ctr" fontAlgn="b"/>
                      <a:r>
                        <a:rPr lang="en-US" sz="1600" u="none" strike="noStrike" dirty="0">
                          <a:effectLst/>
                        </a:rPr>
                        <a:t>10,069</a:t>
                      </a:r>
                      <a:endParaRPr lang="en-US" sz="1600" b="0" i="0" u="none" strike="noStrike" dirty="0">
                        <a:solidFill>
                          <a:srgbClr val="000000"/>
                        </a:solidFill>
                        <a:effectLst/>
                        <a:latin typeface="Calibri"/>
                      </a:endParaRPr>
                    </a:p>
                  </a:txBody>
                  <a:tcPr marL="7620" marR="7620" marT="7620" marB="0" anchor="b">
                    <a:solidFill>
                      <a:schemeClr val="accent2">
                        <a:lumMod val="40000"/>
                        <a:lumOff val="60000"/>
                      </a:schemeClr>
                    </a:solidFill>
                  </a:tcPr>
                </a:tc>
              </a:tr>
              <a:tr h="480811">
                <a:tc>
                  <a:txBody>
                    <a:bodyPr/>
                    <a:lstStyle/>
                    <a:p>
                      <a:pPr algn="l" fontAlgn="b"/>
                      <a:r>
                        <a:rPr lang="en-US" sz="1600" u="none" strike="noStrike">
                          <a:effectLst/>
                        </a:rPr>
                        <a:t>Teton, Idaho</a:t>
                      </a:r>
                      <a:endParaRPr lang="en-US" sz="1600" b="0" i="0" u="none" strike="noStrike">
                        <a:solidFill>
                          <a:srgbClr val="000000"/>
                        </a:solidFill>
                        <a:effectLst/>
                        <a:latin typeface="Calibri"/>
                      </a:endParaRPr>
                    </a:p>
                  </a:txBody>
                  <a:tcPr marL="7620" marR="7620" marT="7620" marB="0" anchor="b"/>
                </a:tc>
                <a:tc>
                  <a:txBody>
                    <a:bodyPr/>
                    <a:lstStyle/>
                    <a:p>
                      <a:pPr algn="ctr" fontAlgn="b"/>
                      <a:r>
                        <a:rPr lang="en-US" sz="1600" u="none" strike="noStrike">
                          <a:effectLst/>
                        </a:rPr>
                        <a:t>5,999</a:t>
                      </a:r>
                      <a:endParaRPr lang="en-US" sz="1600" b="0" i="0" u="none" strike="noStrike">
                        <a:solidFill>
                          <a:srgbClr val="000000"/>
                        </a:solidFill>
                        <a:effectLst/>
                        <a:latin typeface="Calibri"/>
                      </a:endParaRPr>
                    </a:p>
                  </a:txBody>
                  <a:tcPr marL="7620" marR="7620" marT="7620" marB="0" anchor="b"/>
                </a:tc>
                <a:tc>
                  <a:txBody>
                    <a:bodyPr/>
                    <a:lstStyle/>
                    <a:p>
                      <a:pPr algn="ctr" fontAlgn="b"/>
                      <a:r>
                        <a:rPr lang="en-US" sz="1600" u="none" strike="noStrike">
                          <a:effectLst/>
                        </a:rPr>
                        <a:t>10,170</a:t>
                      </a:r>
                      <a:endParaRPr lang="en-US" sz="1600" b="0" i="0" u="none" strike="noStrike">
                        <a:solidFill>
                          <a:srgbClr val="000000"/>
                        </a:solidFill>
                        <a:effectLst/>
                        <a:latin typeface="Calibri"/>
                      </a:endParaRPr>
                    </a:p>
                  </a:txBody>
                  <a:tcPr marL="7620" marR="7620" marT="7620" marB="0" anchor="b"/>
                </a:tc>
                <a:tc>
                  <a:txBody>
                    <a:bodyPr/>
                    <a:lstStyle/>
                    <a:p>
                      <a:pPr algn="ctr" fontAlgn="b"/>
                      <a:r>
                        <a:rPr lang="en-US" sz="1600" u="none" strike="noStrike" dirty="0">
                          <a:effectLst/>
                        </a:rPr>
                        <a:t>69.5%</a:t>
                      </a:r>
                      <a:endParaRPr lang="en-US" sz="1600" b="0" i="0" u="none" strike="noStrike" dirty="0">
                        <a:solidFill>
                          <a:srgbClr val="000000"/>
                        </a:solidFill>
                        <a:effectLst/>
                        <a:latin typeface="Calibri"/>
                      </a:endParaRPr>
                    </a:p>
                  </a:txBody>
                  <a:tcPr marL="7620" marR="7620" marT="7620" marB="0" anchor="b">
                    <a:solidFill>
                      <a:schemeClr val="accent2">
                        <a:lumMod val="40000"/>
                        <a:lumOff val="60000"/>
                      </a:schemeClr>
                    </a:solidFill>
                  </a:tcPr>
                </a:tc>
                <a:tc>
                  <a:txBody>
                    <a:bodyPr/>
                    <a:lstStyle/>
                    <a:p>
                      <a:pPr algn="ctr" fontAlgn="b"/>
                      <a:r>
                        <a:rPr lang="en-US" sz="1600" u="none" strike="noStrike">
                          <a:effectLst/>
                        </a:rPr>
                        <a:t>4,171</a:t>
                      </a:r>
                      <a:endParaRPr lang="en-US" sz="1600" b="0" i="0" u="none" strike="noStrike">
                        <a:solidFill>
                          <a:srgbClr val="000000"/>
                        </a:solidFill>
                        <a:effectLst/>
                        <a:latin typeface="Calibri"/>
                      </a:endParaRPr>
                    </a:p>
                  </a:txBody>
                  <a:tcPr marL="7620" marR="7620" marT="7620" marB="0" anchor="b"/>
                </a:tc>
              </a:tr>
              <a:tr h="480811">
                <a:tc>
                  <a:txBody>
                    <a:bodyPr/>
                    <a:lstStyle/>
                    <a:p>
                      <a:pPr algn="l" fontAlgn="b"/>
                      <a:r>
                        <a:rPr lang="en-US" sz="1600" u="none" strike="noStrike">
                          <a:effectLst/>
                        </a:rPr>
                        <a:t>Teton, Wyoming</a:t>
                      </a:r>
                      <a:endParaRPr lang="en-US" sz="1600" b="0" i="0" u="none" strike="noStrike">
                        <a:solidFill>
                          <a:srgbClr val="000000"/>
                        </a:solidFill>
                        <a:effectLst/>
                        <a:latin typeface="Calibri"/>
                      </a:endParaRPr>
                    </a:p>
                  </a:txBody>
                  <a:tcPr marL="7620" marR="7620" marT="7620" marB="0" anchor="b"/>
                </a:tc>
                <a:tc>
                  <a:txBody>
                    <a:bodyPr/>
                    <a:lstStyle/>
                    <a:p>
                      <a:pPr algn="ctr" fontAlgn="b"/>
                      <a:r>
                        <a:rPr lang="en-US" sz="1600" u="none" strike="noStrike">
                          <a:effectLst/>
                        </a:rPr>
                        <a:t>18,251</a:t>
                      </a:r>
                      <a:endParaRPr lang="en-US" sz="1600" b="0" i="0" u="none" strike="noStrike">
                        <a:solidFill>
                          <a:srgbClr val="000000"/>
                        </a:solidFill>
                        <a:effectLst/>
                        <a:latin typeface="Calibri"/>
                      </a:endParaRPr>
                    </a:p>
                  </a:txBody>
                  <a:tcPr marL="7620" marR="7620" marT="7620" marB="0" anchor="b"/>
                </a:tc>
                <a:tc>
                  <a:txBody>
                    <a:bodyPr/>
                    <a:lstStyle/>
                    <a:p>
                      <a:pPr algn="ctr" fontAlgn="b"/>
                      <a:r>
                        <a:rPr lang="en-US" sz="1600" u="none" strike="noStrike">
                          <a:effectLst/>
                        </a:rPr>
                        <a:t>21,294</a:t>
                      </a:r>
                      <a:endParaRPr lang="en-US" sz="1600" b="0" i="0" u="none" strike="noStrike">
                        <a:solidFill>
                          <a:srgbClr val="000000"/>
                        </a:solidFill>
                        <a:effectLst/>
                        <a:latin typeface="Calibri"/>
                      </a:endParaRPr>
                    </a:p>
                  </a:txBody>
                  <a:tcPr marL="7620" marR="7620" marT="7620" marB="0" anchor="b"/>
                </a:tc>
                <a:tc>
                  <a:txBody>
                    <a:bodyPr/>
                    <a:lstStyle/>
                    <a:p>
                      <a:pPr algn="ctr" fontAlgn="b"/>
                      <a:r>
                        <a:rPr lang="en-US" sz="1600" u="none" strike="noStrike" dirty="0">
                          <a:effectLst/>
                        </a:rPr>
                        <a:t>16.7%</a:t>
                      </a:r>
                      <a:endParaRPr lang="en-US" sz="1600" b="0" i="0" u="none" strike="noStrike" dirty="0">
                        <a:solidFill>
                          <a:srgbClr val="000000"/>
                        </a:solidFill>
                        <a:effectLst/>
                        <a:latin typeface="Calibri"/>
                      </a:endParaRPr>
                    </a:p>
                  </a:txBody>
                  <a:tcPr marL="7620" marR="7620" marT="7620" marB="0" anchor="b"/>
                </a:tc>
                <a:tc>
                  <a:txBody>
                    <a:bodyPr/>
                    <a:lstStyle/>
                    <a:p>
                      <a:pPr algn="ctr" fontAlgn="b"/>
                      <a:r>
                        <a:rPr lang="en-US" sz="1600" u="none" strike="noStrike" dirty="0">
                          <a:effectLst/>
                        </a:rPr>
                        <a:t>3,043</a:t>
                      </a:r>
                      <a:endParaRPr lang="en-US" sz="1600" b="0" i="0" u="none" strike="noStrike" dirty="0">
                        <a:solidFill>
                          <a:srgbClr val="000000"/>
                        </a:solidFill>
                        <a:effectLst/>
                        <a:latin typeface="Calibri"/>
                      </a:endParaRPr>
                    </a:p>
                  </a:txBody>
                  <a:tcPr marL="7620" marR="7620" marT="7620" marB="0" anchor="b"/>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
          <p:cNvPicPr>
            <a:picLocks noChangeAspect="1" noChangeArrowheads="1"/>
          </p:cNvPicPr>
          <p:nvPr/>
        </p:nvPicPr>
        <p:blipFill>
          <a:blip r:embed="rId3" cstate="print">
            <a:duotone>
              <a:schemeClr val="bg2">
                <a:shade val="45000"/>
                <a:satMod val="135000"/>
              </a:schemeClr>
              <a:prstClr val="white"/>
            </a:duotone>
          </a:blip>
          <a:srcRect t="4000" r="79419"/>
          <a:stretch>
            <a:fillRect/>
          </a:stretch>
        </p:blipFill>
        <p:spPr bwMode="auto">
          <a:xfrm>
            <a:off x="8153400" y="5943600"/>
            <a:ext cx="838200" cy="843769"/>
          </a:xfrm>
          <a:prstGeom prst="rect">
            <a:avLst/>
          </a:prstGeom>
          <a:noFill/>
          <a:ln w="9525">
            <a:noFill/>
            <a:miter lim="800000"/>
            <a:headEnd/>
            <a:tailEnd/>
          </a:ln>
        </p:spPr>
      </p:pic>
      <p:sp>
        <p:nvSpPr>
          <p:cNvPr id="9" name="Title 8"/>
          <p:cNvSpPr>
            <a:spLocks noGrp="1"/>
          </p:cNvSpPr>
          <p:nvPr>
            <p:ph type="title"/>
          </p:nvPr>
        </p:nvSpPr>
        <p:spPr/>
        <p:txBody>
          <a:bodyPr rtlCol="0">
            <a:normAutofit/>
          </a:bodyPr>
          <a:lstStyle/>
          <a:p>
            <a:pPr eaLnBrk="1" fontAlgn="auto" hangingPunct="1">
              <a:spcAft>
                <a:spcPts val="0"/>
              </a:spcAft>
              <a:defRPr/>
            </a:pPr>
            <a:r>
              <a:rPr lang="en-US" sz="3600" dirty="0">
                <a:solidFill>
                  <a:srgbClr val="556508"/>
                </a:solidFill>
              </a:rPr>
              <a:t>County Percentage of WGYA by Population</a:t>
            </a:r>
          </a:p>
        </p:txBody>
      </p:sp>
      <p:cxnSp>
        <p:nvCxnSpPr>
          <p:cNvPr id="14" name="Straight Connector 13"/>
          <p:cNvCxnSpPr/>
          <p:nvPr/>
        </p:nvCxnSpPr>
        <p:spPr>
          <a:xfrm>
            <a:off x="0" y="1219200"/>
            <a:ext cx="9144000" cy="1588"/>
          </a:xfrm>
          <a:prstGeom prst="line">
            <a:avLst/>
          </a:prstGeom>
          <a:ln w="25400">
            <a:solidFill>
              <a:srgbClr val="BBC41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1371600"/>
            <a:ext cx="9144000" cy="1588"/>
          </a:xfrm>
          <a:prstGeom prst="line">
            <a:avLst/>
          </a:prstGeom>
          <a:ln w="38100">
            <a:solidFill>
              <a:srgbClr val="556508"/>
            </a:solidFill>
          </a:ln>
        </p:spPr>
        <p:style>
          <a:lnRef idx="1">
            <a:schemeClr val="accent1"/>
          </a:lnRef>
          <a:fillRef idx="0">
            <a:schemeClr val="accent1"/>
          </a:fillRef>
          <a:effectRef idx="0">
            <a:schemeClr val="accent1"/>
          </a:effectRef>
          <a:fontRef idx="minor">
            <a:schemeClr val="tx1"/>
          </a:fontRef>
        </p:style>
      </p:cxnSp>
      <p:graphicFrame>
        <p:nvGraphicFramePr>
          <p:cNvPr id="7" name="Content Placeholder 6"/>
          <p:cNvGraphicFramePr>
            <a:graphicFrameLocks noGrp="1"/>
          </p:cNvGraphicFramePr>
          <p:nvPr>
            <p:ph idx="1"/>
            <p:extLst>
              <p:ext uri="{D42A27DB-BD31-4B8C-83A1-F6EECF244321}">
                <p14:modId xmlns:p14="http://schemas.microsoft.com/office/powerpoint/2010/main" val="428900092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E Center">
      <a:dk1>
        <a:sysClr val="windowText" lastClr="000000"/>
      </a:dk1>
      <a:lt1>
        <a:sysClr val="window" lastClr="FFFFFF"/>
      </a:lt1>
      <a:dk2>
        <a:srgbClr val="1F497D"/>
      </a:dk2>
      <a:lt2>
        <a:srgbClr val="EEECE1"/>
      </a:lt2>
      <a:accent1>
        <a:srgbClr val="556508"/>
      </a:accent1>
      <a:accent2>
        <a:srgbClr val="BBC41F"/>
      </a:accent2>
      <a:accent3>
        <a:srgbClr val="A9CAD8"/>
      </a:accent3>
      <a:accent4>
        <a:srgbClr val="5A798C"/>
      </a:accent4>
      <a:accent5>
        <a:srgbClr val="636467"/>
      </a:accent5>
      <a:accent6>
        <a:srgbClr val="374C59"/>
      </a:accent6>
      <a:hlink>
        <a:srgbClr val="5A798C"/>
      </a:hlink>
      <a:folHlink>
        <a:srgbClr val="374C59"/>
      </a:folHlink>
    </a:clrScheme>
    <a:fontScheme name="Custom 1">
      <a:majorFont>
        <a:latin typeface="Garamond"/>
        <a:ea typeface=""/>
        <a:cs typeface=""/>
      </a:majorFont>
      <a:minorFont>
        <a:latin typeface="Garamond"/>
        <a:ea typeface=""/>
        <a:cs typeface=""/>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3924</TotalTime>
  <Words>1076</Words>
  <Application>Microsoft Office PowerPoint</Application>
  <PresentationFormat>On-screen Show (4:3)</PresentationFormat>
  <Paragraphs>318</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Analysis of Impediments to Fair Housing Choice</vt:lpstr>
      <vt:lpstr>Analysis of Impediments to Fair Housing Choice</vt:lpstr>
      <vt:lpstr>Analysis of Impediments to Fair Housing Choice</vt:lpstr>
      <vt:lpstr>Background Analysis</vt:lpstr>
      <vt:lpstr>Western Greater Yellowstone Area</vt:lpstr>
      <vt:lpstr>Population</vt:lpstr>
      <vt:lpstr>Ten Year Population by County</vt:lpstr>
      <vt:lpstr>County Percentage of WGYA by Population</vt:lpstr>
      <vt:lpstr>Population by Race &amp; Ethnicity</vt:lpstr>
      <vt:lpstr>Change in Hispanic Population by County </vt:lpstr>
      <vt:lpstr>Population by Age</vt:lpstr>
      <vt:lpstr>Labor and Employment</vt:lpstr>
      <vt:lpstr>Unemployment</vt:lpstr>
      <vt:lpstr>Recommendations for Completion of AI</vt:lpstr>
      <vt:lpstr>Recommendations for Completion of AI</vt:lpstr>
      <vt:lpstr>Recommendations for Completion of AI</vt:lpstr>
      <vt:lpstr>Recommendations for Structuring AI Study*</vt:lpstr>
      <vt:lpstr>Recommendations for Structuring AI Study*</vt:lpstr>
      <vt:lpstr>Recommendations for Structuring AI Study*</vt:lpstr>
      <vt:lpstr>Recommendations for Structuring AI Study*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Katrina Combs</dc:creator>
  <cp:lastModifiedBy>Trolson</cp:lastModifiedBy>
  <cp:revision>148</cp:revision>
  <dcterms:created xsi:type="dcterms:W3CDTF">2008-07-29T22:37:43Z</dcterms:created>
  <dcterms:modified xsi:type="dcterms:W3CDTF">2012-07-10T02:09:26Z</dcterms:modified>
</cp:coreProperties>
</file>