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1.xml" ContentType="application/vnd.openxmlformats-officedocument.drawingml.chart+xml"/>
  <Override PartName="/ppt/notesSlides/notesSlide13.xml" ContentType="application/vnd.openxmlformats-officedocument.presentationml.notesSlide+xml"/>
  <Override PartName="/ppt/charts/chart2.xml" ContentType="application/vnd.openxmlformats-officedocument.drawingml.chart+xml"/>
  <Override PartName="/ppt/notesSlides/notesSlide14.xml" ContentType="application/vnd.openxmlformats-officedocument.presentationml.notesSlide+xml"/>
  <Override PartName="/ppt/charts/chart3.xml" ContentType="application/vnd.openxmlformats-officedocument.drawingml.chart+xml"/>
  <Override PartName="/ppt/notesSlides/notesSlide15.xml" ContentType="application/vnd.openxmlformats-officedocument.presentationml.notesSlide+xml"/>
  <Override PartName="/ppt/charts/chart4.xml" ContentType="application/vnd.openxmlformats-officedocument.drawingml.chart+xml"/>
  <Override PartName="/ppt/notesSlides/notesSlide16.xml" ContentType="application/vnd.openxmlformats-officedocument.presentationml.notesSlide+xml"/>
  <Override PartName="/ppt/charts/chart5.xml" ContentType="application/vnd.openxmlformats-officedocument.drawingml.chart+xml"/>
  <Override PartName="/ppt/notesSlides/notesSlide17.xml" ContentType="application/vnd.openxmlformats-officedocument.presentationml.notesSlide+xml"/>
  <Override PartName="/ppt/charts/chart6.xml" ContentType="application/vnd.openxmlformats-officedocument.drawingml.chart+xml"/>
  <Override PartName="/ppt/notesSlides/notesSlide18.xml" ContentType="application/vnd.openxmlformats-officedocument.presentationml.notesSlide+xml"/>
  <Override PartName="/ppt/charts/chart7.xml" ContentType="application/vnd.openxmlformats-officedocument.drawingml.chart+xml"/>
  <Override PartName="/ppt/notesSlides/notesSlide19.xml" ContentType="application/vnd.openxmlformats-officedocument.presentationml.notesSlide+xml"/>
  <Override PartName="/ppt/charts/chart8.xml" ContentType="application/vnd.openxmlformats-officedocument.drawingml.chart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handoutMasterIdLst>
    <p:handoutMasterId r:id="rId25"/>
  </p:handoutMasterIdLst>
  <p:sldIdLst>
    <p:sldId id="256" r:id="rId2"/>
    <p:sldId id="289" r:id="rId3"/>
    <p:sldId id="290" r:id="rId4"/>
    <p:sldId id="291" r:id="rId5"/>
    <p:sldId id="292" r:id="rId6"/>
    <p:sldId id="293" r:id="rId7"/>
    <p:sldId id="294" r:id="rId8"/>
    <p:sldId id="295" r:id="rId9"/>
    <p:sldId id="296" r:id="rId10"/>
    <p:sldId id="297" r:id="rId11"/>
    <p:sldId id="298" r:id="rId12"/>
    <p:sldId id="299" r:id="rId13"/>
    <p:sldId id="303" r:id="rId14"/>
    <p:sldId id="305" r:id="rId15"/>
    <p:sldId id="306" r:id="rId16"/>
    <p:sldId id="307" r:id="rId17"/>
    <p:sldId id="308" r:id="rId18"/>
    <p:sldId id="300" r:id="rId19"/>
    <p:sldId id="304" r:id="rId20"/>
    <p:sldId id="302" r:id="rId21"/>
    <p:sldId id="309" r:id="rId22"/>
    <p:sldId id="301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6508"/>
    <a:srgbClr val="BBC4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190" autoAdjust="0"/>
    <p:restoredTop sz="94048" autoAdjust="0"/>
  </p:normalViewPr>
  <p:slideViewPr>
    <p:cSldViewPr>
      <p:cViewPr>
        <p:scale>
          <a:sx n="90" d="100"/>
          <a:sy n="90" d="100"/>
        </p:scale>
        <p:origin x="-136" y="4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handoutMaster" Target="handoutMasters/handout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rya05001:Desktop:Fremont%20County:%25%20of%20Income%20Spent%20on%20Housing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rya05001:Desktop:Fremont%20County:Average%20Commute%20Time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rya05001:Desktop:Fremont%20County:Income%20Bracket%20Vs%20Housing%20Affordability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rya05001:Desktop:Fremont%20County:Income%20Bracket%20Vs%20Housing%20Affordability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rya05001:Desktop:Fremont%20County:Income%20Bracket%20Vs%20Housing%20Affordability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rya05001:Desktop:Fremont%20County:Income%20Bracket%20Vs%20Housing%20Affordability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rya05001:Desktop:Fremont%20County:%25%20of%20Income%20Spent%20on%20Housing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rya05001:Desktop:Fremont%20County:Average%20Commute%20Tim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Sheet1!$B$16</c:f>
              <c:strCache>
                <c:ptCount val="1"/>
                <c:pt idx="0">
                  <c:v>Monthly Income</c:v>
                </c:pt>
              </c:strCache>
            </c:strRef>
          </c:tx>
          <c:spPr>
            <a:solidFill>
              <a:srgbClr val="556508"/>
            </a:solidFill>
          </c:spPr>
          <c:invertIfNegative val="0"/>
          <c:cat>
            <c:strRef>
              <c:f>Sheet1!$C$15:$G$15</c:f>
              <c:strCache>
                <c:ptCount val="5"/>
                <c:pt idx="0">
                  <c:v>Fremont County </c:v>
                </c:pt>
                <c:pt idx="1">
                  <c:v>Madison County</c:v>
                </c:pt>
                <c:pt idx="2">
                  <c:v>Teton Idaho</c:v>
                </c:pt>
                <c:pt idx="3">
                  <c:v>Teton Wyoming</c:v>
                </c:pt>
                <c:pt idx="4">
                  <c:v>United States</c:v>
                </c:pt>
              </c:strCache>
            </c:strRef>
          </c:cat>
          <c:val>
            <c:numRef>
              <c:f>Sheet1!$C$16:$G$16</c:f>
              <c:numCache>
                <c:formatCode>_("$"* #,##0.00_);_("$"* \(#,##0.00\);_("$"* "-"??_);_(@_)</c:formatCode>
                <c:ptCount val="5"/>
                <c:pt idx="0">
                  <c:v>3543.583333333333</c:v>
                </c:pt>
                <c:pt idx="1">
                  <c:v>2955.083333333333</c:v>
                </c:pt>
                <c:pt idx="2">
                  <c:v>4447.0</c:v>
                </c:pt>
                <c:pt idx="3">
                  <c:v>5519.75</c:v>
                </c:pt>
                <c:pt idx="4">
                  <c:v>4170.5</c:v>
                </c:pt>
              </c:numCache>
            </c:numRef>
          </c:val>
        </c:ser>
        <c:ser>
          <c:idx val="1"/>
          <c:order val="1"/>
          <c:tx>
            <c:strRef>
              <c:f>Sheet1!$B$17</c:f>
              <c:strCache>
                <c:ptCount val="1"/>
                <c:pt idx="0">
                  <c:v>30% of income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cat>
            <c:strRef>
              <c:f>Sheet1!$C$15:$G$15</c:f>
              <c:strCache>
                <c:ptCount val="5"/>
                <c:pt idx="0">
                  <c:v>Fremont County </c:v>
                </c:pt>
                <c:pt idx="1">
                  <c:v>Madison County</c:v>
                </c:pt>
                <c:pt idx="2">
                  <c:v>Teton Idaho</c:v>
                </c:pt>
                <c:pt idx="3">
                  <c:v>Teton Wyoming</c:v>
                </c:pt>
                <c:pt idx="4">
                  <c:v>United States</c:v>
                </c:pt>
              </c:strCache>
            </c:strRef>
          </c:cat>
          <c:val>
            <c:numRef>
              <c:f>Sheet1!$C$17:$G$17</c:f>
              <c:numCache>
                <c:formatCode>_("$"* #,##0.00_);_("$"* \(#,##0.00\);_("$"* "-"??_);_(@_)</c:formatCode>
                <c:ptCount val="5"/>
                <c:pt idx="0">
                  <c:v>1063.075</c:v>
                </c:pt>
                <c:pt idx="1">
                  <c:v>886.525</c:v>
                </c:pt>
                <c:pt idx="2">
                  <c:v>1334.1</c:v>
                </c:pt>
                <c:pt idx="3">
                  <c:v>1655.925</c:v>
                </c:pt>
                <c:pt idx="4">
                  <c:v>1251.15</c:v>
                </c:pt>
              </c:numCache>
            </c:numRef>
          </c:val>
        </c:ser>
        <c:ser>
          <c:idx val="2"/>
          <c:order val="2"/>
          <c:tx>
            <c:strRef>
              <c:f>Sheet1!$B$18</c:f>
              <c:strCache>
                <c:ptCount val="1"/>
                <c:pt idx="0">
                  <c:v>Monthly House Payment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invertIfNegative val="0"/>
          <c:cat>
            <c:strRef>
              <c:f>Sheet1!$C$15:$G$15</c:f>
              <c:strCache>
                <c:ptCount val="5"/>
                <c:pt idx="0">
                  <c:v>Fremont County </c:v>
                </c:pt>
                <c:pt idx="1">
                  <c:v>Madison County</c:v>
                </c:pt>
                <c:pt idx="2">
                  <c:v>Teton Idaho</c:v>
                </c:pt>
                <c:pt idx="3">
                  <c:v>Teton Wyoming</c:v>
                </c:pt>
                <c:pt idx="4">
                  <c:v>United States</c:v>
                </c:pt>
              </c:strCache>
            </c:strRef>
          </c:cat>
          <c:val>
            <c:numRef>
              <c:f>Sheet1!$C$18:$G$18</c:f>
              <c:numCache>
                <c:formatCode>_("$"* #,##0.00_);_("$"* \(#,##0.00\);_("$"* "-"??_);_(@_)</c:formatCode>
                <c:ptCount val="5"/>
                <c:pt idx="0">
                  <c:v>570.9299999999997</c:v>
                </c:pt>
                <c:pt idx="1">
                  <c:v>806.24</c:v>
                </c:pt>
                <c:pt idx="2">
                  <c:v>1484.33</c:v>
                </c:pt>
                <c:pt idx="3">
                  <c:v>3233.61</c:v>
                </c:pt>
                <c:pt idx="4">
                  <c:v>855.03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63367512"/>
        <c:axId val="495330520"/>
      </c:barChart>
      <c:catAx>
        <c:axId val="66336751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Garamond"/>
              </a:defRPr>
            </a:pPr>
            <a:endParaRPr lang="en-US"/>
          </a:p>
        </c:txPr>
        <c:crossAx val="495330520"/>
        <c:crosses val="autoZero"/>
        <c:auto val="1"/>
        <c:lblAlgn val="ctr"/>
        <c:lblOffset val="100"/>
        <c:noMultiLvlLbl val="0"/>
      </c:catAx>
      <c:valAx>
        <c:axId val="495330520"/>
        <c:scaling>
          <c:orientation val="minMax"/>
        </c:scaling>
        <c:delete val="0"/>
        <c:axPos val="l"/>
        <c:majorGridlines/>
        <c:numFmt formatCode="_(&quot;$&quot;* #,##0.00_);_(&quot;$&quot;* \(#,##0.00\);_(&quot;$&quot;* &quot;-&quot;??_);_(@_)" sourceLinked="1"/>
        <c:majorTickMark val="out"/>
        <c:minorTickMark val="none"/>
        <c:tickLblPos val="nextTo"/>
        <c:crossAx val="66336751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25537103316631"/>
          <c:y val="0.333222222222222"/>
          <c:w val="0.262341684562157"/>
          <c:h val="0.255777777777778"/>
        </c:manualLayout>
      </c:layout>
      <c:overlay val="0"/>
      <c:txPr>
        <a:bodyPr/>
        <a:lstStyle/>
        <a:p>
          <a:pPr>
            <a:defRPr sz="1400" b="1" i="0">
              <a:latin typeface="Garamond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Average Commute Time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0399215028676971"/>
          <c:y val="0.171264367816092"/>
          <c:w val="0.820663215709147"/>
          <c:h val="0.7576341750384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Sheet1!$A$7</c:f>
              <c:strCache>
                <c:ptCount val="1"/>
                <c:pt idx="0">
                  <c:v>Minutes</c:v>
                </c:pt>
              </c:strCache>
            </c:strRef>
          </c:tx>
          <c:spPr>
            <a:solidFill>
              <a:srgbClr val="556508"/>
            </a:solidFill>
          </c:spPr>
          <c:invertIfNegative val="0"/>
          <c:cat>
            <c:strRef>
              <c:f>Sheet1!$B$6:$E$6</c:f>
              <c:strCache>
                <c:ptCount val="4"/>
                <c:pt idx="0">
                  <c:v>Fremont </c:v>
                </c:pt>
                <c:pt idx="1">
                  <c:v>Madison </c:v>
                </c:pt>
                <c:pt idx="2">
                  <c:v>Teton (Idaho)</c:v>
                </c:pt>
                <c:pt idx="3">
                  <c:v>Teton (Wyoming)</c:v>
                </c:pt>
              </c:strCache>
            </c:strRef>
          </c:cat>
          <c:val>
            <c:numRef>
              <c:f>Sheet1!$B$7:$E$7</c:f>
              <c:numCache>
                <c:formatCode>General</c:formatCode>
                <c:ptCount val="4"/>
                <c:pt idx="0">
                  <c:v>21.0</c:v>
                </c:pt>
                <c:pt idx="1">
                  <c:v>15.2</c:v>
                </c:pt>
                <c:pt idx="2">
                  <c:v>24.6</c:v>
                </c:pt>
                <c:pt idx="3">
                  <c:v>14.9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76023128"/>
        <c:axId val="529126312"/>
      </c:barChart>
      <c:catAx>
        <c:axId val="476023128"/>
        <c:scaling>
          <c:orientation val="minMax"/>
        </c:scaling>
        <c:delete val="0"/>
        <c:axPos val="b"/>
        <c:majorTickMark val="out"/>
        <c:minorTickMark val="none"/>
        <c:tickLblPos val="nextTo"/>
        <c:crossAx val="529126312"/>
        <c:crosses val="autoZero"/>
        <c:auto val="1"/>
        <c:lblAlgn val="ctr"/>
        <c:lblOffset val="100"/>
        <c:noMultiLvlLbl val="0"/>
      </c:catAx>
      <c:valAx>
        <c:axId val="5291263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76023128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400" b="1" i="0"/>
            </a:pPr>
            <a:endParaRPr lang="en-US"/>
          </a:p>
        </c:txPr>
      </c:legendEntry>
      <c:layout>
        <c:manualLayout>
          <c:xMode val="edge"/>
          <c:yMode val="edge"/>
          <c:x val="0.869843977836104"/>
          <c:y val="0.499234772377591"/>
          <c:w val="0.11781034315155"/>
          <c:h val="0.0750934473708028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en-US" sz="2400"/>
              <a:t>Madison County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0581587016969413"/>
          <c:y val="0.176881720430108"/>
          <c:w val="0.684919960499987"/>
          <c:h val="0.72434594869189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Sheet2!$H$4</c:f>
              <c:strCache>
                <c:ptCount val="1"/>
                <c:pt idx="0">
                  <c:v>Madison Income</c:v>
                </c:pt>
              </c:strCache>
            </c:strRef>
          </c:tx>
          <c:spPr>
            <a:solidFill>
              <a:srgbClr val="556508"/>
            </a:solidFill>
          </c:spPr>
          <c:invertIfNegative val="0"/>
          <c:cat>
            <c:strRef>
              <c:f>Sheet2!$G$5:$G$10</c:f>
              <c:strCache>
                <c:ptCount val="6"/>
                <c:pt idx="0">
                  <c:v>$0 to 9,999</c:v>
                </c:pt>
                <c:pt idx="1">
                  <c:v>$10,000 to $24,999</c:v>
                </c:pt>
                <c:pt idx="2">
                  <c:v>$25,000 to $49,999</c:v>
                </c:pt>
                <c:pt idx="3">
                  <c:v>$50,000 to $74,999</c:v>
                </c:pt>
                <c:pt idx="4">
                  <c:v>$75,000 to $99,999</c:v>
                </c:pt>
                <c:pt idx="5">
                  <c:v>$100,000 and Above</c:v>
                </c:pt>
              </c:strCache>
            </c:strRef>
          </c:cat>
          <c:val>
            <c:numRef>
              <c:f>Sheet2!$H$5:$H$10</c:f>
              <c:numCache>
                <c:formatCode>#,##0</c:formatCode>
                <c:ptCount val="6"/>
                <c:pt idx="0" formatCode="General">
                  <c:v>890.0</c:v>
                </c:pt>
                <c:pt idx="1">
                  <c:v>2811.0</c:v>
                </c:pt>
                <c:pt idx="2" formatCode="General">
                  <c:v>2618.0</c:v>
                </c:pt>
                <c:pt idx="3" formatCode="General">
                  <c:v>1730.0</c:v>
                </c:pt>
                <c:pt idx="4" formatCode="General">
                  <c:v>954.0</c:v>
                </c:pt>
                <c:pt idx="5" formatCode="General">
                  <c:v>865.0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64177624"/>
        <c:axId val="499352872"/>
      </c:barChart>
      <c:lineChart>
        <c:grouping val="standard"/>
        <c:varyColors val="0"/>
        <c:ser>
          <c:idx val="1"/>
          <c:order val="1"/>
          <c:tx>
            <c:strRef>
              <c:f>Sheet2!$R$4</c:f>
              <c:strCache>
                <c:ptCount val="1"/>
                <c:pt idx="0">
                  <c:v>Madison Units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Sheet2!$G$5:$G$10</c:f>
              <c:strCache>
                <c:ptCount val="6"/>
                <c:pt idx="0">
                  <c:v>$0 to 9,999</c:v>
                </c:pt>
                <c:pt idx="1">
                  <c:v>$10,000 to $24,999</c:v>
                </c:pt>
                <c:pt idx="2">
                  <c:v>$25,000 to $49,999</c:v>
                </c:pt>
                <c:pt idx="3">
                  <c:v>$50,000 to $74,999</c:v>
                </c:pt>
                <c:pt idx="4">
                  <c:v>$75,000 to $99,999</c:v>
                </c:pt>
                <c:pt idx="5">
                  <c:v>$100,000 and Above</c:v>
                </c:pt>
              </c:strCache>
            </c:strRef>
          </c:cat>
          <c:val>
            <c:numRef>
              <c:f>Sheet2!$R$5:$R$10</c:f>
              <c:numCache>
                <c:formatCode>_(* #,##0_);_(* \(#,##0\);_(* "-"??_);_(@_)</c:formatCode>
                <c:ptCount val="6"/>
                <c:pt idx="0" formatCode="General">
                  <c:v>0.0</c:v>
                </c:pt>
                <c:pt idx="1">
                  <c:v>29.0</c:v>
                </c:pt>
                <c:pt idx="2">
                  <c:v>50.0</c:v>
                </c:pt>
                <c:pt idx="3">
                  <c:v>18.0</c:v>
                </c:pt>
                <c:pt idx="4">
                  <c:v>2.0</c:v>
                </c:pt>
                <c:pt idx="5">
                  <c:v>1.0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18909656"/>
        <c:axId val="468367784"/>
      </c:lineChart>
      <c:catAx>
        <c:axId val="664177624"/>
        <c:scaling>
          <c:orientation val="minMax"/>
        </c:scaling>
        <c:delete val="0"/>
        <c:axPos val="b"/>
        <c:majorTickMark val="none"/>
        <c:minorTickMark val="none"/>
        <c:tickLblPos val="nextTo"/>
        <c:crossAx val="499352872"/>
        <c:crosses val="autoZero"/>
        <c:auto val="1"/>
        <c:lblAlgn val="ctr"/>
        <c:lblOffset val="100"/>
        <c:noMultiLvlLbl val="0"/>
      </c:catAx>
      <c:valAx>
        <c:axId val="499352872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664177624"/>
        <c:crosses val="autoZero"/>
        <c:crossBetween val="between"/>
      </c:valAx>
      <c:valAx>
        <c:axId val="468367784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crossAx val="518909656"/>
        <c:crosses val="max"/>
        <c:crossBetween val="between"/>
      </c:valAx>
      <c:catAx>
        <c:axId val="518909656"/>
        <c:scaling>
          <c:orientation val="minMax"/>
        </c:scaling>
        <c:delete val="1"/>
        <c:axPos val="b"/>
        <c:majorTickMark val="out"/>
        <c:minorTickMark val="none"/>
        <c:tickLblPos val="nextTo"/>
        <c:crossAx val="468367784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0.782466671864037"/>
          <c:y val="0.40260075353484"/>
          <c:w val="0.20433200800395"/>
          <c:h val="0.202325374650749"/>
        </c:manualLayout>
      </c:layout>
      <c:overlay val="0"/>
      <c:txPr>
        <a:bodyPr/>
        <a:lstStyle/>
        <a:p>
          <a:pPr>
            <a:defRPr sz="1200" b="1" i="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en-US" sz="2400"/>
              <a:t>Fremont County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0533398336890132"/>
          <c:y val="0.162777777777778"/>
          <c:w val="0.722980229106876"/>
          <c:h val="0.74904636920384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Sheet2!$I$4</c:f>
              <c:strCache>
                <c:ptCount val="1"/>
                <c:pt idx="0">
                  <c:v>Fremont Income</c:v>
                </c:pt>
              </c:strCache>
            </c:strRef>
          </c:tx>
          <c:spPr>
            <a:solidFill>
              <a:srgbClr val="556508"/>
            </a:solidFill>
            <a:ln>
              <a:solidFill>
                <a:srgbClr val="556508"/>
              </a:solidFill>
            </a:ln>
          </c:spPr>
          <c:invertIfNegative val="0"/>
          <c:cat>
            <c:strRef>
              <c:f>Sheet2!$G$5:$G$10</c:f>
              <c:strCache>
                <c:ptCount val="6"/>
                <c:pt idx="0">
                  <c:v>$0 to 9,999</c:v>
                </c:pt>
                <c:pt idx="1">
                  <c:v>$10,000 to $24,999</c:v>
                </c:pt>
                <c:pt idx="2">
                  <c:v>$25,000 to $49,999</c:v>
                </c:pt>
                <c:pt idx="3">
                  <c:v>$50,000 to $74,999</c:v>
                </c:pt>
                <c:pt idx="4">
                  <c:v>$75,000 to $99,999</c:v>
                </c:pt>
                <c:pt idx="5">
                  <c:v>$100,000 and Above</c:v>
                </c:pt>
              </c:strCache>
            </c:strRef>
          </c:cat>
          <c:val>
            <c:numRef>
              <c:f>Sheet2!$I$5:$I$10</c:f>
              <c:numCache>
                <c:formatCode>General</c:formatCode>
                <c:ptCount val="6"/>
                <c:pt idx="0">
                  <c:v>229.0</c:v>
                </c:pt>
                <c:pt idx="1">
                  <c:v>737.0</c:v>
                </c:pt>
                <c:pt idx="2">
                  <c:v>1609.0</c:v>
                </c:pt>
                <c:pt idx="3">
                  <c:v>969.0</c:v>
                </c:pt>
                <c:pt idx="4">
                  <c:v>528.0</c:v>
                </c:pt>
                <c:pt idx="5">
                  <c:v>432.0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62800088"/>
        <c:axId val="662959496"/>
      </c:barChart>
      <c:lineChart>
        <c:grouping val="standard"/>
        <c:varyColors val="0"/>
        <c:ser>
          <c:idx val="1"/>
          <c:order val="1"/>
          <c:tx>
            <c:strRef>
              <c:f>Sheet2!$S$4</c:f>
              <c:strCache>
                <c:ptCount val="1"/>
                <c:pt idx="0">
                  <c:v>Fremont Units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Sheet2!$G$5:$G$10</c:f>
              <c:strCache>
                <c:ptCount val="6"/>
                <c:pt idx="0">
                  <c:v>$0 to 9,999</c:v>
                </c:pt>
                <c:pt idx="1">
                  <c:v>$10,000 to $24,999</c:v>
                </c:pt>
                <c:pt idx="2">
                  <c:v>$25,000 to $49,999</c:v>
                </c:pt>
                <c:pt idx="3">
                  <c:v>$50,000 to $74,999</c:v>
                </c:pt>
                <c:pt idx="4">
                  <c:v>$75,000 to $99,999</c:v>
                </c:pt>
                <c:pt idx="5">
                  <c:v>$100,000 and Above</c:v>
                </c:pt>
              </c:strCache>
            </c:strRef>
          </c:cat>
          <c:val>
            <c:numRef>
              <c:f>Sheet2!$S$5:$S$10</c:f>
              <c:numCache>
                <c:formatCode>_(* #,##0_);_(* \(#,##0\);_(* "-"??_);_(@_)</c:formatCode>
                <c:ptCount val="6"/>
                <c:pt idx="0" formatCode="General">
                  <c:v>0.0</c:v>
                </c:pt>
                <c:pt idx="1">
                  <c:v>7.0</c:v>
                </c:pt>
                <c:pt idx="2">
                  <c:v>7.0</c:v>
                </c:pt>
                <c:pt idx="3">
                  <c:v>4.0</c:v>
                </c:pt>
                <c:pt idx="4">
                  <c:v>1.0</c:v>
                </c:pt>
                <c:pt idx="5">
                  <c:v>0.0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3490872"/>
        <c:axId val="488568008"/>
      </c:lineChart>
      <c:catAx>
        <c:axId val="662800088"/>
        <c:scaling>
          <c:orientation val="minMax"/>
        </c:scaling>
        <c:delete val="0"/>
        <c:axPos val="b"/>
        <c:majorTickMark val="none"/>
        <c:minorTickMark val="none"/>
        <c:tickLblPos val="nextTo"/>
        <c:crossAx val="662959496"/>
        <c:crosses val="autoZero"/>
        <c:auto val="1"/>
        <c:lblAlgn val="ctr"/>
        <c:lblOffset val="100"/>
        <c:noMultiLvlLbl val="0"/>
      </c:catAx>
      <c:valAx>
        <c:axId val="662959496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662800088"/>
        <c:crosses val="autoZero"/>
        <c:crossBetween val="between"/>
      </c:valAx>
      <c:valAx>
        <c:axId val="488568008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crossAx val="663490872"/>
        <c:crosses val="max"/>
        <c:crossBetween val="between"/>
      </c:valAx>
      <c:catAx>
        <c:axId val="663490872"/>
        <c:scaling>
          <c:orientation val="minMax"/>
        </c:scaling>
        <c:delete val="1"/>
        <c:axPos val="b"/>
        <c:majorTickMark val="out"/>
        <c:minorTickMark val="none"/>
        <c:tickLblPos val="nextTo"/>
        <c:crossAx val="488568008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0.801539235165698"/>
          <c:y val="0.383694006999125"/>
          <c:w val="0.185259400986092"/>
          <c:h val="0.267110236220472"/>
        </c:manualLayout>
      </c:layout>
      <c:overlay val="0"/>
      <c:txPr>
        <a:bodyPr/>
        <a:lstStyle/>
        <a:p>
          <a:pPr>
            <a:defRPr sz="1200" b="1" i="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Teton County Idaho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0528459463400408"/>
          <c:y val="0.146111111111111"/>
          <c:w val="0.716308569067755"/>
          <c:h val="0.7657130358705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Sheet2!$J$4</c:f>
              <c:strCache>
                <c:ptCount val="1"/>
                <c:pt idx="0">
                  <c:v>Teton, ID Income</c:v>
                </c:pt>
              </c:strCache>
            </c:strRef>
          </c:tx>
          <c:spPr>
            <a:solidFill>
              <a:srgbClr val="556508"/>
            </a:solidFill>
          </c:spPr>
          <c:invertIfNegative val="0"/>
          <c:cat>
            <c:strRef>
              <c:f>Sheet2!$G$5:$G$10</c:f>
              <c:strCache>
                <c:ptCount val="6"/>
                <c:pt idx="0">
                  <c:v>$0 to 9,999</c:v>
                </c:pt>
                <c:pt idx="1">
                  <c:v>$10,000 to $24,999</c:v>
                </c:pt>
                <c:pt idx="2">
                  <c:v>$25,000 to $49,999</c:v>
                </c:pt>
                <c:pt idx="3">
                  <c:v>$50,000 to $74,999</c:v>
                </c:pt>
                <c:pt idx="4">
                  <c:v>$75,000 to $99,999</c:v>
                </c:pt>
                <c:pt idx="5">
                  <c:v>$100,000 and Above</c:v>
                </c:pt>
              </c:strCache>
            </c:strRef>
          </c:cat>
          <c:val>
            <c:numRef>
              <c:f>Sheet2!$J$5:$J$10</c:f>
              <c:numCache>
                <c:formatCode>General</c:formatCode>
                <c:ptCount val="6"/>
                <c:pt idx="0">
                  <c:v>75.0</c:v>
                </c:pt>
                <c:pt idx="1">
                  <c:v>652.0</c:v>
                </c:pt>
                <c:pt idx="2">
                  <c:v>1028.0</c:v>
                </c:pt>
                <c:pt idx="3">
                  <c:v>952.0</c:v>
                </c:pt>
                <c:pt idx="4">
                  <c:v>544.0</c:v>
                </c:pt>
                <c:pt idx="5">
                  <c:v>535.0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63486040"/>
        <c:axId val="495394872"/>
      </c:barChart>
      <c:lineChart>
        <c:grouping val="standard"/>
        <c:varyColors val="0"/>
        <c:ser>
          <c:idx val="1"/>
          <c:order val="1"/>
          <c:tx>
            <c:strRef>
              <c:f>Sheet2!$T$4</c:f>
              <c:strCache>
                <c:ptCount val="1"/>
                <c:pt idx="0">
                  <c:v>Teton, ID Units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Sheet2!$G$5:$G$10</c:f>
              <c:strCache>
                <c:ptCount val="6"/>
                <c:pt idx="0">
                  <c:v>$0 to 9,999</c:v>
                </c:pt>
                <c:pt idx="1">
                  <c:v>$10,000 to $24,999</c:v>
                </c:pt>
                <c:pt idx="2">
                  <c:v>$25,000 to $49,999</c:v>
                </c:pt>
                <c:pt idx="3">
                  <c:v>$50,000 to $74,999</c:v>
                </c:pt>
                <c:pt idx="4">
                  <c:v>$75,000 to $99,999</c:v>
                </c:pt>
                <c:pt idx="5">
                  <c:v>$100,000 and Above</c:v>
                </c:pt>
              </c:strCache>
            </c:strRef>
          </c:cat>
          <c:val>
            <c:numRef>
              <c:f>Sheet2!$T$5:$T$10</c:f>
              <c:numCache>
                <c:formatCode>_(* #,##0_);_(* \(#,##0\);_(* "-"??_);_(@_)</c:formatCode>
                <c:ptCount val="6"/>
                <c:pt idx="0" formatCode="General">
                  <c:v>2.0</c:v>
                </c:pt>
                <c:pt idx="1">
                  <c:v>6.0</c:v>
                </c:pt>
                <c:pt idx="2">
                  <c:v>13.0</c:v>
                </c:pt>
                <c:pt idx="3">
                  <c:v>7.0</c:v>
                </c:pt>
                <c:pt idx="4">
                  <c:v>3.0</c:v>
                </c:pt>
                <c:pt idx="5">
                  <c:v>3.0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98922776"/>
        <c:axId val="399164712"/>
      </c:lineChart>
      <c:catAx>
        <c:axId val="663486040"/>
        <c:scaling>
          <c:orientation val="minMax"/>
        </c:scaling>
        <c:delete val="0"/>
        <c:axPos val="b"/>
        <c:majorTickMark val="none"/>
        <c:minorTickMark val="none"/>
        <c:tickLblPos val="nextTo"/>
        <c:crossAx val="495394872"/>
        <c:crosses val="autoZero"/>
        <c:auto val="1"/>
        <c:lblAlgn val="ctr"/>
        <c:lblOffset val="100"/>
        <c:noMultiLvlLbl val="0"/>
      </c:catAx>
      <c:valAx>
        <c:axId val="495394872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663486040"/>
        <c:crosses val="autoZero"/>
        <c:crossBetween val="between"/>
      </c:valAx>
      <c:valAx>
        <c:axId val="399164712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crossAx val="398922776"/>
        <c:crosses val="max"/>
        <c:crossBetween val="between"/>
      </c:valAx>
      <c:catAx>
        <c:axId val="398922776"/>
        <c:scaling>
          <c:orientation val="minMax"/>
        </c:scaling>
        <c:delete val="1"/>
        <c:axPos val="b"/>
        <c:majorTickMark val="out"/>
        <c:minorTickMark val="none"/>
        <c:tickLblPos val="nextTo"/>
        <c:crossAx val="399164712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0.796151696315738"/>
          <c:y val="0.400465223097113"/>
          <c:w val="0.203848336525502"/>
          <c:h val="0.197958442694663"/>
        </c:manualLayout>
      </c:layout>
      <c:overlay val="0"/>
      <c:txPr>
        <a:bodyPr/>
        <a:lstStyle/>
        <a:p>
          <a:pPr>
            <a:defRPr sz="1400" b="1" i="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Teton County Wyoming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Sheet2!$K$4</c:f>
              <c:strCache>
                <c:ptCount val="1"/>
                <c:pt idx="0">
                  <c:v>Teton, WY Income</c:v>
                </c:pt>
              </c:strCache>
            </c:strRef>
          </c:tx>
          <c:spPr>
            <a:solidFill>
              <a:srgbClr val="556508"/>
            </a:solidFill>
          </c:spPr>
          <c:invertIfNegative val="0"/>
          <c:cat>
            <c:strRef>
              <c:f>Sheet2!$G$5:$G$10</c:f>
              <c:strCache>
                <c:ptCount val="6"/>
                <c:pt idx="0">
                  <c:v>$0 to 9,999</c:v>
                </c:pt>
                <c:pt idx="1">
                  <c:v>$10,000 to $24,999</c:v>
                </c:pt>
                <c:pt idx="2">
                  <c:v>$25,000 to $49,999</c:v>
                </c:pt>
                <c:pt idx="3">
                  <c:v>$50,000 to $74,999</c:v>
                </c:pt>
                <c:pt idx="4">
                  <c:v>$75,000 to $99,999</c:v>
                </c:pt>
                <c:pt idx="5">
                  <c:v>$100,000 and Above</c:v>
                </c:pt>
              </c:strCache>
            </c:strRef>
          </c:cat>
          <c:val>
            <c:numRef>
              <c:f>Sheet2!$K$5:$K$10</c:f>
              <c:numCache>
                <c:formatCode>General</c:formatCode>
                <c:ptCount val="6"/>
                <c:pt idx="0">
                  <c:v>209.0</c:v>
                </c:pt>
                <c:pt idx="1">
                  <c:v>802.0</c:v>
                </c:pt>
                <c:pt idx="2">
                  <c:v>1435.0</c:v>
                </c:pt>
                <c:pt idx="3">
                  <c:v>1542.0</c:v>
                </c:pt>
                <c:pt idx="4">
                  <c:v>1018.0</c:v>
                </c:pt>
                <c:pt idx="5">
                  <c:v>2464.0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81741896"/>
        <c:axId val="2039992"/>
      </c:barChart>
      <c:lineChart>
        <c:grouping val="standard"/>
        <c:varyColors val="0"/>
        <c:ser>
          <c:idx val="1"/>
          <c:order val="1"/>
          <c:tx>
            <c:strRef>
              <c:f>Sheet2!$U$4</c:f>
              <c:strCache>
                <c:ptCount val="1"/>
                <c:pt idx="0">
                  <c:v>Teton, WY Units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Sheet2!$G$5:$G$10</c:f>
              <c:strCache>
                <c:ptCount val="6"/>
                <c:pt idx="0">
                  <c:v>$0 to 9,999</c:v>
                </c:pt>
                <c:pt idx="1">
                  <c:v>$10,000 to $24,999</c:v>
                </c:pt>
                <c:pt idx="2">
                  <c:v>$25,000 to $49,999</c:v>
                </c:pt>
                <c:pt idx="3">
                  <c:v>$50,000 to $74,999</c:v>
                </c:pt>
                <c:pt idx="4">
                  <c:v>$75,000 to $99,999</c:v>
                </c:pt>
                <c:pt idx="5">
                  <c:v>$100,000 and Above</c:v>
                </c:pt>
              </c:strCache>
            </c:strRef>
          </c:cat>
          <c:val>
            <c:numRef>
              <c:f>Sheet2!$U$5:$U$10</c:f>
              <c:numCache>
                <c:formatCode>_(* #,##0_);_(* \(#,##0\);_(* "-"??_);_(@_)</c:formatCode>
                <c:ptCount val="6"/>
                <c:pt idx="0" formatCode="General">
                  <c:v>0.0</c:v>
                </c:pt>
                <c:pt idx="1">
                  <c:v>0.0</c:v>
                </c:pt>
                <c:pt idx="2">
                  <c:v>4.0</c:v>
                </c:pt>
                <c:pt idx="3">
                  <c:v>7.0</c:v>
                </c:pt>
                <c:pt idx="4">
                  <c:v>14.0</c:v>
                </c:pt>
                <c:pt idx="5">
                  <c:v>52.0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29368168"/>
        <c:axId val="399160024"/>
      </c:lineChart>
      <c:catAx>
        <c:axId val="481741896"/>
        <c:scaling>
          <c:orientation val="minMax"/>
        </c:scaling>
        <c:delete val="0"/>
        <c:axPos val="b"/>
        <c:majorTickMark val="none"/>
        <c:minorTickMark val="none"/>
        <c:tickLblPos val="nextTo"/>
        <c:crossAx val="2039992"/>
        <c:crosses val="autoZero"/>
        <c:auto val="1"/>
        <c:lblAlgn val="ctr"/>
        <c:lblOffset val="100"/>
        <c:noMultiLvlLbl val="0"/>
      </c:catAx>
      <c:valAx>
        <c:axId val="2039992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481741896"/>
        <c:crosses val="autoZero"/>
        <c:crossBetween val="between"/>
      </c:valAx>
      <c:valAx>
        <c:axId val="399160024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crossAx val="529368168"/>
        <c:crosses val="max"/>
        <c:crossBetween val="between"/>
      </c:valAx>
      <c:catAx>
        <c:axId val="529368168"/>
        <c:scaling>
          <c:orientation val="minMax"/>
        </c:scaling>
        <c:delete val="1"/>
        <c:axPos val="b"/>
        <c:majorTickMark val="out"/>
        <c:minorTickMark val="none"/>
        <c:tickLblPos val="nextTo"/>
        <c:crossAx val="399160024"/>
        <c:crosses val="autoZero"/>
        <c:auto val="1"/>
        <c:lblAlgn val="ctr"/>
        <c:lblOffset val="100"/>
        <c:noMultiLvlLbl val="0"/>
      </c:cat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Sheet1!$H$16</c:f>
              <c:strCache>
                <c:ptCount val="1"/>
                <c:pt idx="0">
                  <c:v>Monthly Income</c:v>
                </c:pt>
              </c:strCache>
            </c:strRef>
          </c:tx>
          <c:spPr>
            <a:solidFill>
              <a:srgbClr val="556508"/>
            </a:solidFill>
          </c:spPr>
          <c:invertIfNegative val="0"/>
          <c:cat>
            <c:strRef>
              <c:f>Sheet1!$I$15:$O$15</c:f>
              <c:strCache>
                <c:ptCount val="7"/>
                <c:pt idx="0">
                  <c:v>United States</c:v>
                </c:pt>
                <c:pt idx="1">
                  <c:v>Rexburg</c:v>
                </c:pt>
                <c:pt idx="2">
                  <c:v>St. Anthony</c:v>
                </c:pt>
                <c:pt idx="3">
                  <c:v>Ashton</c:v>
                </c:pt>
                <c:pt idx="4">
                  <c:v>Island park</c:v>
                </c:pt>
                <c:pt idx="5">
                  <c:v>Driggs</c:v>
                </c:pt>
                <c:pt idx="6">
                  <c:v>Victor</c:v>
                </c:pt>
              </c:strCache>
            </c:strRef>
          </c:cat>
          <c:val>
            <c:numRef>
              <c:f>Sheet1!$I$16:$O$16</c:f>
              <c:numCache>
                <c:formatCode>_("$"* #,##0.00_);_("$"* \(#,##0.00\);_("$"* "-"??_);_(@_)</c:formatCode>
                <c:ptCount val="7"/>
                <c:pt idx="0">
                  <c:v>4170.5</c:v>
                </c:pt>
                <c:pt idx="1">
                  <c:v>2298.75</c:v>
                </c:pt>
                <c:pt idx="2">
                  <c:v>3199.583333333333</c:v>
                </c:pt>
                <c:pt idx="3">
                  <c:v>3195.583333333333</c:v>
                </c:pt>
                <c:pt idx="4">
                  <c:v>2312.5</c:v>
                </c:pt>
                <c:pt idx="5">
                  <c:v>3491.166666666665</c:v>
                </c:pt>
                <c:pt idx="6">
                  <c:v>4599.083333333331</c:v>
                </c:pt>
              </c:numCache>
            </c:numRef>
          </c:val>
        </c:ser>
        <c:ser>
          <c:idx val="1"/>
          <c:order val="1"/>
          <c:tx>
            <c:strRef>
              <c:f>Sheet1!$H$17</c:f>
              <c:strCache>
                <c:ptCount val="1"/>
                <c:pt idx="0">
                  <c:v>30% of Income</c:v>
                </c:pt>
              </c:strCache>
            </c:strRef>
          </c:tx>
          <c:spPr>
            <a:solidFill>
              <a:schemeClr val="tx1">
                <a:lumMod val="95000"/>
                <a:lumOff val="5000"/>
              </a:schemeClr>
            </a:solidFill>
          </c:spPr>
          <c:invertIfNegative val="0"/>
          <c:cat>
            <c:strRef>
              <c:f>Sheet1!$I$15:$O$15</c:f>
              <c:strCache>
                <c:ptCount val="7"/>
                <c:pt idx="0">
                  <c:v>United States</c:v>
                </c:pt>
                <c:pt idx="1">
                  <c:v>Rexburg</c:v>
                </c:pt>
                <c:pt idx="2">
                  <c:v>St. Anthony</c:v>
                </c:pt>
                <c:pt idx="3">
                  <c:v>Ashton</c:v>
                </c:pt>
                <c:pt idx="4">
                  <c:v>Island park</c:v>
                </c:pt>
                <c:pt idx="5">
                  <c:v>Driggs</c:v>
                </c:pt>
                <c:pt idx="6">
                  <c:v>Victor</c:v>
                </c:pt>
              </c:strCache>
            </c:strRef>
          </c:cat>
          <c:val>
            <c:numRef>
              <c:f>Sheet1!$I$17:$O$17</c:f>
              <c:numCache>
                <c:formatCode>_("$"* #,##0.00_);_("$"* \(#,##0.00\);_("$"* "-"??_);_(@_)</c:formatCode>
                <c:ptCount val="7"/>
                <c:pt idx="0">
                  <c:v>1251.15</c:v>
                </c:pt>
                <c:pt idx="1">
                  <c:v>689.625</c:v>
                </c:pt>
                <c:pt idx="2">
                  <c:v>959.875</c:v>
                </c:pt>
                <c:pt idx="3">
                  <c:v>958.675</c:v>
                </c:pt>
                <c:pt idx="4">
                  <c:v>693.75</c:v>
                </c:pt>
                <c:pt idx="5">
                  <c:v>1047.35</c:v>
                </c:pt>
                <c:pt idx="6">
                  <c:v>1379.725</c:v>
                </c:pt>
              </c:numCache>
            </c:numRef>
          </c:val>
        </c:ser>
        <c:ser>
          <c:idx val="2"/>
          <c:order val="2"/>
          <c:tx>
            <c:strRef>
              <c:f>Sheet1!$H$18</c:f>
              <c:strCache>
                <c:ptCount val="1"/>
                <c:pt idx="0">
                  <c:v>Monthly House Payment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invertIfNegative val="0"/>
          <c:cat>
            <c:strRef>
              <c:f>Sheet1!$I$15:$O$15</c:f>
              <c:strCache>
                <c:ptCount val="7"/>
                <c:pt idx="0">
                  <c:v>United States</c:v>
                </c:pt>
                <c:pt idx="1">
                  <c:v>Rexburg</c:v>
                </c:pt>
                <c:pt idx="2">
                  <c:v>St. Anthony</c:v>
                </c:pt>
                <c:pt idx="3">
                  <c:v>Ashton</c:v>
                </c:pt>
                <c:pt idx="4">
                  <c:v>Island park</c:v>
                </c:pt>
                <c:pt idx="5">
                  <c:v>Driggs</c:v>
                </c:pt>
                <c:pt idx="6">
                  <c:v>Victor</c:v>
                </c:pt>
              </c:strCache>
            </c:strRef>
          </c:cat>
          <c:val>
            <c:numRef>
              <c:f>Sheet1!$I$18:$O$18</c:f>
              <c:numCache>
                <c:formatCode>_("$"* #,##0.00_);_("$"* \(#,##0.00\);_("$"* "-"??_);_(@_)</c:formatCode>
                <c:ptCount val="7"/>
                <c:pt idx="0">
                  <c:v>855.03</c:v>
                </c:pt>
                <c:pt idx="1">
                  <c:v>779.79</c:v>
                </c:pt>
                <c:pt idx="2">
                  <c:v>392.17</c:v>
                </c:pt>
                <c:pt idx="3">
                  <c:v>462.86</c:v>
                </c:pt>
                <c:pt idx="4">
                  <c:v>876.01</c:v>
                </c:pt>
                <c:pt idx="5">
                  <c:v>1108.12</c:v>
                </c:pt>
                <c:pt idx="6">
                  <c:v>1203.88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75254072"/>
        <c:axId val="482189928"/>
      </c:barChart>
      <c:catAx>
        <c:axId val="47525407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Garamond"/>
              </a:defRPr>
            </a:pPr>
            <a:endParaRPr lang="en-US"/>
          </a:p>
        </c:txPr>
        <c:crossAx val="482189928"/>
        <c:crosses val="autoZero"/>
        <c:auto val="1"/>
        <c:lblAlgn val="ctr"/>
        <c:lblOffset val="100"/>
        <c:noMultiLvlLbl val="0"/>
      </c:catAx>
      <c:valAx>
        <c:axId val="482189928"/>
        <c:scaling>
          <c:orientation val="minMax"/>
        </c:scaling>
        <c:delete val="0"/>
        <c:axPos val="l"/>
        <c:majorGridlines/>
        <c:numFmt formatCode="_(&quot;$&quot;* #,##0.00_);_(&quot;$&quot;* \(#,##0.00\);_(&quot;$&quot;* &quot;-&quot;??_);_(@_)" sourceLinked="1"/>
        <c:majorTickMark val="out"/>
        <c:minorTickMark val="none"/>
        <c:tickLblPos val="nextTo"/>
        <c:crossAx val="475254072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400" b="1" i="0">
              <a:latin typeface="Garamond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Average</a:t>
            </a:r>
            <a:r>
              <a:rPr lang="en-US" baseline="0"/>
              <a:t> Commute Time</a:t>
            </a:r>
            <a:endParaRPr lang="en-US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Sheet1!$A$3</c:f>
              <c:strCache>
                <c:ptCount val="1"/>
                <c:pt idx="0">
                  <c:v>Minutes</c:v>
                </c:pt>
              </c:strCache>
            </c:strRef>
          </c:tx>
          <c:invertIfNegative val="0"/>
          <c:cat>
            <c:strRef>
              <c:f>Sheet1!$B$2:$G$2</c:f>
              <c:strCache>
                <c:ptCount val="6"/>
                <c:pt idx="0">
                  <c:v>Ashton</c:v>
                </c:pt>
                <c:pt idx="1">
                  <c:v>Driggs</c:v>
                </c:pt>
                <c:pt idx="2">
                  <c:v>Island Park</c:v>
                </c:pt>
                <c:pt idx="3">
                  <c:v>Rexburg</c:v>
                </c:pt>
                <c:pt idx="4">
                  <c:v>St. Anthony</c:v>
                </c:pt>
                <c:pt idx="5">
                  <c:v>Victor </c:v>
                </c:pt>
              </c:strCache>
            </c:strRef>
          </c:cat>
          <c:val>
            <c:numRef>
              <c:f>Sheet1!$B$3:$G$3</c:f>
              <c:numCache>
                <c:formatCode>General</c:formatCode>
                <c:ptCount val="6"/>
                <c:pt idx="0">
                  <c:v>18.1</c:v>
                </c:pt>
                <c:pt idx="1">
                  <c:v>31.9</c:v>
                </c:pt>
                <c:pt idx="2">
                  <c:v>10.5</c:v>
                </c:pt>
                <c:pt idx="3">
                  <c:v>12.4</c:v>
                </c:pt>
                <c:pt idx="4">
                  <c:v>19.0</c:v>
                </c:pt>
                <c:pt idx="5">
                  <c:v>29.2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63720344"/>
        <c:axId val="663004728"/>
      </c:barChart>
      <c:catAx>
        <c:axId val="663720344"/>
        <c:scaling>
          <c:orientation val="minMax"/>
        </c:scaling>
        <c:delete val="0"/>
        <c:axPos val="b"/>
        <c:majorTickMark val="out"/>
        <c:minorTickMark val="none"/>
        <c:tickLblPos val="nextTo"/>
        <c:crossAx val="663004728"/>
        <c:crosses val="autoZero"/>
        <c:auto val="1"/>
        <c:lblAlgn val="ctr"/>
        <c:lblOffset val="100"/>
        <c:noMultiLvlLbl val="0"/>
      </c:catAx>
      <c:valAx>
        <c:axId val="66300472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66372034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317BAB3-7FEB-4A9D-AE16-EBA00AC42963}" type="datetimeFigureOut">
              <a:rPr lang="en-US"/>
              <a:pPr>
                <a:defRPr/>
              </a:pPr>
              <a:t>7/13/12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E7A0BE9-AD4C-4B5F-A371-32B7962E434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34879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ADAE5AB-1040-4118-85EF-71F1D21031F5}" type="datetimeFigureOut">
              <a:rPr lang="en-US"/>
              <a:pPr>
                <a:defRPr/>
              </a:pPr>
              <a:t>7/13/12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5AA500D-1F85-493D-895B-DC3DC4E84F8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3505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682FD74-94F7-4E8B-9078-3F02D60C000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3091030-57E2-4CC4-83E7-A82810B0CB8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3091030-57E2-4CC4-83E7-A82810B0CB8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3091030-57E2-4CC4-83E7-A82810B0CB8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3091030-57E2-4CC4-83E7-A82810B0CB8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3091030-57E2-4CC4-83E7-A82810B0CB8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3091030-57E2-4CC4-83E7-A82810B0CB8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3091030-57E2-4CC4-83E7-A82810B0CB8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3091030-57E2-4CC4-83E7-A82810B0CB8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3091030-57E2-4CC4-83E7-A82810B0CB8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3091030-57E2-4CC4-83E7-A82810B0CB8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3091030-57E2-4CC4-83E7-A82810B0CB8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3091030-57E2-4CC4-83E7-A82810B0CB8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3091030-57E2-4CC4-83E7-A82810B0CB8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3091030-57E2-4CC4-83E7-A82810B0CB8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3091030-57E2-4CC4-83E7-A82810B0CB8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3091030-57E2-4CC4-83E7-A82810B0CB8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3091030-57E2-4CC4-83E7-A82810B0CB8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3091030-57E2-4CC4-83E7-A82810B0CB8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3091030-57E2-4CC4-83E7-A82810B0CB8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3091030-57E2-4CC4-83E7-A82810B0CB8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3091030-57E2-4CC4-83E7-A82810B0CB8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818020-99B7-4FFE-AF1F-8BE0C3C6657B}" type="datetimeFigureOut">
              <a:rPr lang="en-US"/>
              <a:pPr>
                <a:defRPr/>
              </a:pPr>
              <a:t>7/13/12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96554A-29A7-486A-BE83-95CC2625285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526C4C-7920-4249-A019-6013B21671CF}" type="datetimeFigureOut">
              <a:rPr lang="en-US"/>
              <a:pPr>
                <a:defRPr/>
              </a:pPr>
              <a:t>7/13/12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96F681-9411-412F-8F2C-8851EACA31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AF34B9-5765-4AEF-BB36-9592DDE3B894}" type="datetimeFigureOut">
              <a:rPr lang="en-US"/>
              <a:pPr>
                <a:defRPr/>
              </a:pPr>
              <a:t>7/13/12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1FC4A-82EE-466A-9607-FEE54B6E33D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E33314-2F8A-4FFF-A4C1-5575A6F505C2}" type="datetimeFigureOut">
              <a:rPr lang="en-US"/>
              <a:pPr>
                <a:defRPr/>
              </a:pPr>
              <a:t>7/13/12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099AF7-A01F-4788-BF9B-69815ECE0E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CB84B1-451D-4507-B4E8-794FCB03D9DC}" type="datetimeFigureOut">
              <a:rPr lang="en-US"/>
              <a:pPr>
                <a:defRPr/>
              </a:pPr>
              <a:t>7/13/12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3EB2C4-D66B-4150-B3F6-A8B4EB1B20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6D564F-AB8E-4BE3-8E10-CD120B83ABC0}" type="datetimeFigureOut">
              <a:rPr lang="en-US"/>
              <a:pPr>
                <a:defRPr/>
              </a:pPr>
              <a:t>7/13/12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3D1AB-6E82-47D5-ACF8-4080EB6F6B5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1335DA-361F-45CD-9B3C-9851F2D3F959}" type="datetimeFigureOut">
              <a:rPr lang="en-US"/>
              <a:pPr>
                <a:defRPr/>
              </a:pPr>
              <a:t>7/13/12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953D7B-8C82-40CB-B788-86BA9B8C93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3399ED-45FE-482E-AC53-CF7F5ADAFA12}" type="datetimeFigureOut">
              <a:rPr lang="en-US"/>
              <a:pPr>
                <a:defRPr/>
              </a:pPr>
              <a:t>7/13/12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DE2BA9-B753-46E0-9503-1F3CFD8C771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05706D-FB30-4B7F-9799-32701B75EEA7}" type="datetimeFigureOut">
              <a:rPr lang="en-US"/>
              <a:pPr>
                <a:defRPr/>
              </a:pPr>
              <a:t>7/13/12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674656-1895-4F07-914A-711057C81E6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C4F897-0B92-493F-9398-AC70AE164F52}" type="datetimeFigureOut">
              <a:rPr lang="en-US"/>
              <a:pPr>
                <a:defRPr/>
              </a:pPr>
              <a:t>7/13/12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8C6CBE-656B-4ADD-97BB-79D40283AC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390F52-F4F9-4523-9CFB-7E7AD8F9B7FC}" type="datetimeFigureOut">
              <a:rPr lang="en-US"/>
              <a:pPr>
                <a:defRPr/>
              </a:pPr>
              <a:t>7/13/12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6D475A-DB5D-4875-8AB9-11C819C8C9B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E818BC7-F6B4-4A82-80A7-B22A283787BF}" type="datetimeFigureOut">
              <a:rPr lang="en-US"/>
              <a:pPr>
                <a:defRPr/>
              </a:pPr>
              <a:t>7/13/12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D27AFD2-CC7D-4732-8183-172F6B335BC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4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4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4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4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4" Type="http://schemas.openxmlformats.org/officeDocument/2006/relationships/chart" Target="../charts/chart5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4" Type="http://schemas.openxmlformats.org/officeDocument/2006/relationships/chart" Target="../charts/chart6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4" Type="http://schemas.openxmlformats.org/officeDocument/2006/relationships/chart" Target="../charts/chart7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4" Type="http://schemas.openxmlformats.org/officeDocument/2006/relationships/chart" Target="../charts/chart8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e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.e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.e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7020" y="228600"/>
            <a:ext cx="458978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0" y="2438400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Garamond" pitchFamily="18" charset="0"/>
              </a:rPr>
              <a:t>Fremont County</a:t>
            </a:r>
            <a:endParaRPr lang="en-US" sz="3200" dirty="0">
              <a:latin typeface="Garamond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58674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556508"/>
                </a:solidFill>
                <a:latin typeface="Garamond" pitchFamily="18" charset="0"/>
              </a:rPr>
              <a:t>Spring 2012</a:t>
            </a:r>
            <a:endParaRPr lang="en-US" dirty="0">
              <a:solidFill>
                <a:srgbClr val="556508"/>
              </a:solidFill>
              <a:latin typeface="Garamond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6172200"/>
            <a:ext cx="845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aramond" pitchFamily="18" charset="0"/>
              </a:rPr>
              <a:t>Research Team: Jeffrey Ryan, Brian Ward, Tom Hansen, Don Johnson</a:t>
            </a:r>
            <a:endParaRPr lang="en-US" dirty="0">
              <a:latin typeface="Garamond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32004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Garamond" pitchFamily="18" charset="0"/>
              </a:rPr>
              <a:t>Housing Market Analysis</a:t>
            </a:r>
            <a:endParaRPr lang="en-US" dirty="0">
              <a:latin typeface="Garamond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49778" y="6392333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4000" r="79419"/>
          <a:stretch>
            <a:fillRect/>
          </a:stretch>
        </p:blipFill>
        <p:spPr bwMode="auto">
          <a:xfrm>
            <a:off x="8153400" y="5943600"/>
            <a:ext cx="838200" cy="843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>
                <a:solidFill>
                  <a:srgbClr val="556508"/>
                </a:solidFill>
              </a:rPr>
              <a:t>Driggs</a:t>
            </a:r>
            <a:endParaRPr lang="en-US" dirty="0">
              <a:solidFill>
                <a:schemeClr val="accent3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0" y="1219200"/>
            <a:ext cx="9144000" cy="1588"/>
          </a:xfrm>
          <a:prstGeom prst="line">
            <a:avLst/>
          </a:prstGeom>
          <a:ln w="25400">
            <a:solidFill>
              <a:srgbClr val="BBC4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0" y="1371600"/>
            <a:ext cx="9144000" cy="1588"/>
          </a:xfrm>
          <a:prstGeom prst="line">
            <a:avLst/>
          </a:prstGeom>
          <a:ln w="38100">
            <a:solidFill>
              <a:srgbClr val="55650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Average Commute Time: 31.9 Minutes</a:t>
            </a:r>
          </a:p>
          <a:p>
            <a:r>
              <a:rPr lang="en-US" dirty="0" smtClean="0"/>
              <a:t>Median Income: $41,894</a:t>
            </a:r>
          </a:p>
          <a:p>
            <a:r>
              <a:rPr lang="en-US" dirty="0" smtClean="0"/>
              <a:t>Mean Income: $52,726</a:t>
            </a:r>
          </a:p>
          <a:p>
            <a:r>
              <a:rPr lang="en-US" dirty="0" smtClean="0"/>
              <a:t>Median Home Value: $243,000</a:t>
            </a:r>
          </a:p>
          <a:p>
            <a:r>
              <a:rPr lang="en-US" dirty="0" smtClean="0"/>
              <a:t>37.8% with a mortgage pay more than 30%</a:t>
            </a:r>
          </a:p>
          <a:p>
            <a:r>
              <a:rPr lang="en-US" dirty="0" smtClean="0"/>
              <a:t>38.7% renting pay more than 30%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4000" r="79419"/>
          <a:stretch>
            <a:fillRect/>
          </a:stretch>
        </p:blipFill>
        <p:spPr bwMode="auto">
          <a:xfrm>
            <a:off x="8153400" y="5943600"/>
            <a:ext cx="838200" cy="843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556508"/>
                </a:solidFill>
              </a:rPr>
              <a:t>Victor</a:t>
            </a:r>
            <a:endParaRPr lang="en-US" dirty="0">
              <a:solidFill>
                <a:schemeClr val="accent3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0" y="1219200"/>
            <a:ext cx="9144000" cy="1588"/>
          </a:xfrm>
          <a:prstGeom prst="line">
            <a:avLst/>
          </a:prstGeom>
          <a:ln w="25400">
            <a:solidFill>
              <a:srgbClr val="BBC4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0" y="1371600"/>
            <a:ext cx="9144000" cy="1588"/>
          </a:xfrm>
          <a:prstGeom prst="line">
            <a:avLst/>
          </a:prstGeom>
          <a:ln w="38100">
            <a:solidFill>
              <a:srgbClr val="55650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Average commute time: 29.2 minutes</a:t>
            </a:r>
          </a:p>
          <a:p>
            <a:r>
              <a:rPr lang="en-US" dirty="0" smtClean="0"/>
              <a:t>Median Income: $55,189</a:t>
            </a:r>
          </a:p>
          <a:p>
            <a:r>
              <a:rPr lang="en-US" dirty="0" smtClean="0"/>
              <a:t>Mean Income: $62,151</a:t>
            </a:r>
          </a:p>
          <a:p>
            <a:r>
              <a:rPr lang="en-US" dirty="0" smtClean="0"/>
              <a:t>Median Home Value: $264,000</a:t>
            </a:r>
          </a:p>
          <a:p>
            <a:r>
              <a:rPr lang="en-US" dirty="0" smtClean="0"/>
              <a:t>51% with a mortgage pay more than 30%</a:t>
            </a:r>
          </a:p>
          <a:p>
            <a:r>
              <a:rPr lang="en-US" dirty="0" smtClean="0"/>
              <a:t>18.4% renting pay more than 30%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4000" r="79419"/>
          <a:stretch>
            <a:fillRect/>
          </a:stretch>
        </p:blipFill>
        <p:spPr bwMode="auto">
          <a:xfrm>
            <a:off x="8153400" y="5943600"/>
            <a:ext cx="838200" cy="843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556508"/>
                </a:solidFill>
              </a:rPr>
              <a:t>County Comparison</a:t>
            </a:r>
            <a:endParaRPr lang="en-US" dirty="0">
              <a:solidFill>
                <a:schemeClr val="accent3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0" y="1219200"/>
            <a:ext cx="9144000" cy="1588"/>
          </a:xfrm>
          <a:prstGeom prst="line">
            <a:avLst/>
          </a:prstGeom>
          <a:ln w="25400">
            <a:solidFill>
              <a:srgbClr val="BBC4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0" y="1371600"/>
            <a:ext cx="9144000" cy="1588"/>
          </a:xfrm>
          <a:prstGeom prst="line">
            <a:avLst/>
          </a:prstGeom>
          <a:ln w="38100">
            <a:solidFill>
              <a:srgbClr val="55650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8692103"/>
              </p:ext>
            </p:extLst>
          </p:nvPr>
        </p:nvGraphicFramePr>
        <p:xfrm>
          <a:off x="304800" y="1371600"/>
          <a:ext cx="8382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4000" r="79419"/>
          <a:stretch>
            <a:fillRect/>
          </a:stretch>
        </p:blipFill>
        <p:spPr bwMode="auto">
          <a:xfrm>
            <a:off x="8153400" y="5943600"/>
            <a:ext cx="838200" cy="843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556508"/>
                </a:solidFill>
              </a:rPr>
              <a:t>County Comparison</a:t>
            </a:r>
            <a:endParaRPr lang="en-US" dirty="0">
              <a:solidFill>
                <a:schemeClr val="accent3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0" y="1219200"/>
            <a:ext cx="9144000" cy="1588"/>
          </a:xfrm>
          <a:prstGeom prst="line">
            <a:avLst/>
          </a:prstGeom>
          <a:ln w="25400">
            <a:solidFill>
              <a:srgbClr val="BBC4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0" y="1371600"/>
            <a:ext cx="9144000" cy="1588"/>
          </a:xfrm>
          <a:prstGeom prst="line">
            <a:avLst/>
          </a:prstGeom>
          <a:ln w="38100">
            <a:solidFill>
              <a:srgbClr val="55650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9730217"/>
              </p:ext>
            </p:extLst>
          </p:nvPr>
        </p:nvGraphicFramePr>
        <p:xfrm>
          <a:off x="457200" y="1524000"/>
          <a:ext cx="82296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5766064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4000" r="79419"/>
          <a:stretch>
            <a:fillRect/>
          </a:stretch>
        </p:blipFill>
        <p:spPr bwMode="auto">
          <a:xfrm>
            <a:off x="8153400" y="5943600"/>
            <a:ext cx="838200" cy="843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556508"/>
                </a:solidFill>
              </a:rPr>
              <a:t>County Comparison</a:t>
            </a:r>
            <a:endParaRPr lang="en-US" dirty="0">
              <a:solidFill>
                <a:schemeClr val="accent3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0" y="1219200"/>
            <a:ext cx="9144000" cy="1588"/>
          </a:xfrm>
          <a:prstGeom prst="line">
            <a:avLst/>
          </a:prstGeom>
          <a:ln w="25400">
            <a:solidFill>
              <a:srgbClr val="BBC4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0" y="1371600"/>
            <a:ext cx="9144000" cy="1588"/>
          </a:xfrm>
          <a:prstGeom prst="line">
            <a:avLst/>
          </a:prstGeom>
          <a:ln w="38100">
            <a:solidFill>
              <a:srgbClr val="55650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86759845"/>
              </p:ext>
            </p:extLst>
          </p:nvPr>
        </p:nvGraphicFramePr>
        <p:xfrm>
          <a:off x="457200" y="1371600"/>
          <a:ext cx="76962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8897500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4000" r="79419"/>
          <a:stretch>
            <a:fillRect/>
          </a:stretch>
        </p:blipFill>
        <p:spPr bwMode="auto">
          <a:xfrm>
            <a:off x="8153400" y="5943600"/>
            <a:ext cx="838200" cy="843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556508"/>
                </a:solidFill>
              </a:rPr>
              <a:t>County Comparison</a:t>
            </a:r>
            <a:endParaRPr lang="en-US" dirty="0">
              <a:solidFill>
                <a:schemeClr val="accent3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0" y="1219200"/>
            <a:ext cx="9144000" cy="1588"/>
          </a:xfrm>
          <a:prstGeom prst="line">
            <a:avLst/>
          </a:prstGeom>
          <a:ln w="25400">
            <a:solidFill>
              <a:srgbClr val="BBC4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0" y="1371600"/>
            <a:ext cx="9144000" cy="1588"/>
          </a:xfrm>
          <a:prstGeom prst="line">
            <a:avLst/>
          </a:prstGeom>
          <a:ln w="38100">
            <a:solidFill>
              <a:srgbClr val="55650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5259807"/>
              </p:ext>
            </p:extLst>
          </p:nvPr>
        </p:nvGraphicFramePr>
        <p:xfrm>
          <a:off x="457200" y="1371600"/>
          <a:ext cx="8153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614723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4000" r="79419"/>
          <a:stretch>
            <a:fillRect/>
          </a:stretch>
        </p:blipFill>
        <p:spPr bwMode="auto">
          <a:xfrm>
            <a:off x="8153400" y="5943600"/>
            <a:ext cx="838200" cy="843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556508"/>
                </a:solidFill>
              </a:rPr>
              <a:t>County Comparison</a:t>
            </a:r>
            <a:endParaRPr lang="en-US" dirty="0">
              <a:solidFill>
                <a:schemeClr val="accent3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0" y="1219200"/>
            <a:ext cx="9144000" cy="1588"/>
          </a:xfrm>
          <a:prstGeom prst="line">
            <a:avLst/>
          </a:prstGeom>
          <a:ln w="25400">
            <a:solidFill>
              <a:srgbClr val="BBC4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0" y="1371600"/>
            <a:ext cx="9144000" cy="1588"/>
          </a:xfrm>
          <a:prstGeom prst="line">
            <a:avLst/>
          </a:prstGeom>
          <a:ln w="38100">
            <a:solidFill>
              <a:srgbClr val="55650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9006694"/>
              </p:ext>
            </p:extLst>
          </p:nvPr>
        </p:nvGraphicFramePr>
        <p:xfrm>
          <a:off x="457200" y="1371600"/>
          <a:ext cx="84582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5502842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4000" r="79419"/>
          <a:stretch>
            <a:fillRect/>
          </a:stretch>
        </p:blipFill>
        <p:spPr bwMode="auto">
          <a:xfrm>
            <a:off x="8153400" y="5943600"/>
            <a:ext cx="838200" cy="843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556508"/>
                </a:solidFill>
              </a:rPr>
              <a:t>County Comparison</a:t>
            </a:r>
            <a:endParaRPr lang="en-US" dirty="0">
              <a:solidFill>
                <a:schemeClr val="accent3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0" y="1219200"/>
            <a:ext cx="9144000" cy="1588"/>
          </a:xfrm>
          <a:prstGeom prst="line">
            <a:avLst/>
          </a:prstGeom>
          <a:ln w="25400">
            <a:solidFill>
              <a:srgbClr val="BBC4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0" y="1371600"/>
            <a:ext cx="9144000" cy="1588"/>
          </a:xfrm>
          <a:prstGeom prst="line">
            <a:avLst/>
          </a:prstGeom>
          <a:ln w="38100">
            <a:solidFill>
              <a:srgbClr val="55650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24218702"/>
              </p:ext>
            </p:extLst>
          </p:nvPr>
        </p:nvGraphicFramePr>
        <p:xfrm>
          <a:off x="457200" y="1371600"/>
          <a:ext cx="76962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1151746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4000" r="79419"/>
          <a:stretch>
            <a:fillRect/>
          </a:stretch>
        </p:blipFill>
        <p:spPr bwMode="auto">
          <a:xfrm>
            <a:off x="8153400" y="5943600"/>
            <a:ext cx="838200" cy="843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556508"/>
                </a:solidFill>
              </a:rPr>
              <a:t>City Comparison</a:t>
            </a:r>
            <a:endParaRPr lang="en-US" dirty="0">
              <a:solidFill>
                <a:schemeClr val="accent3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0" y="1219200"/>
            <a:ext cx="9144000" cy="1588"/>
          </a:xfrm>
          <a:prstGeom prst="line">
            <a:avLst/>
          </a:prstGeom>
          <a:ln w="25400">
            <a:solidFill>
              <a:srgbClr val="BBC4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0" y="1371600"/>
            <a:ext cx="9144000" cy="1588"/>
          </a:xfrm>
          <a:prstGeom prst="line">
            <a:avLst/>
          </a:prstGeom>
          <a:ln w="38100">
            <a:solidFill>
              <a:srgbClr val="55650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83867020"/>
              </p:ext>
            </p:extLst>
          </p:nvPr>
        </p:nvGraphicFramePr>
        <p:xfrm>
          <a:off x="228600" y="1371600"/>
          <a:ext cx="8382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4000" r="79419"/>
          <a:stretch>
            <a:fillRect/>
          </a:stretch>
        </p:blipFill>
        <p:spPr bwMode="auto">
          <a:xfrm>
            <a:off x="8153400" y="5943600"/>
            <a:ext cx="838200" cy="843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556508"/>
                </a:solidFill>
              </a:rPr>
              <a:t>City Comparison</a:t>
            </a:r>
            <a:endParaRPr lang="en-US" dirty="0">
              <a:solidFill>
                <a:schemeClr val="accent3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0" y="1219200"/>
            <a:ext cx="9144000" cy="1588"/>
          </a:xfrm>
          <a:prstGeom prst="line">
            <a:avLst/>
          </a:prstGeom>
          <a:ln w="25400">
            <a:solidFill>
              <a:srgbClr val="BBC4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0" y="1371600"/>
            <a:ext cx="9144000" cy="1588"/>
          </a:xfrm>
          <a:prstGeom prst="line">
            <a:avLst/>
          </a:prstGeom>
          <a:ln w="38100">
            <a:solidFill>
              <a:srgbClr val="55650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11513894"/>
              </p:ext>
            </p:extLst>
          </p:nvPr>
        </p:nvGraphicFramePr>
        <p:xfrm>
          <a:off x="457200" y="1371600"/>
          <a:ext cx="76962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6299240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4000" r="79419"/>
          <a:stretch>
            <a:fillRect/>
          </a:stretch>
        </p:blipFill>
        <p:spPr bwMode="auto">
          <a:xfrm>
            <a:off x="8153400" y="5943600"/>
            <a:ext cx="838200" cy="843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556508"/>
                </a:solidFill>
              </a:rPr>
              <a:t>Fremont County</a:t>
            </a:r>
            <a:endParaRPr lang="en-US" dirty="0">
              <a:solidFill>
                <a:schemeClr val="accent3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0" y="1219200"/>
            <a:ext cx="9144000" cy="1588"/>
          </a:xfrm>
          <a:prstGeom prst="line">
            <a:avLst/>
          </a:prstGeom>
          <a:ln w="25400">
            <a:solidFill>
              <a:srgbClr val="BBC4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0" y="1371600"/>
            <a:ext cx="9144000" cy="1588"/>
          </a:xfrm>
          <a:prstGeom prst="line">
            <a:avLst/>
          </a:prstGeom>
          <a:ln w="38100">
            <a:solidFill>
              <a:srgbClr val="55650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Average commute time: 21 minutes</a:t>
            </a:r>
          </a:p>
          <a:p>
            <a:r>
              <a:rPr lang="en-US" dirty="0" smtClean="0"/>
              <a:t>Median Income: $42,523</a:t>
            </a:r>
          </a:p>
          <a:p>
            <a:r>
              <a:rPr lang="en-US" dirty="0" smtClean="0"/>
              <a:t>Mean Income: $53,175</a:t>
            </a:r>
          </a:p>
          <a:p>
            <a:r>
              <a:rPr lang="en-US" dirty="0" smtClean="0"/>
              <a:t>Median Home Value: $125,200</a:t>
            </a:r>
          </a:p>
          <a:p>
            <a:r>
              <a:rPr lang="en-US" dirty="0" smtClean="0"/>
              <a:t>35.6% with Mortgage Spent More Than 30%</a:t>
            </a:r>
          </a:p>
          <a:p>
            <a:r>
              <a:rPr lang="en-US" dirty="0" smtClean="0"/>
              <a:t>23.8% Renting Spent More Than 30%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4000" r="79419"/>
          <a:stretch>
            <a:fillRect/>
          </a:stretch>
        </p:blipFill>
        <p:spPr bwMode="auto">
          <a:xfrm>
            <a:off x="8153400" y="5943600"/>
            <a:ext cx="838200" cy="843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556508"/>
                </a:solidFill>
              </a:rPr>
              <a:t>Alternative Housing Options</a:t>
            </a:r>
            <a:endParaRPr lang="en-US" dirty="0">
              <a:solidFill>
                <a:schemeClr val="accent3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0" y="1219200"/>
            <a:ext cx="9144000" cy="1588"/>
          </a:xfrm>
          <a:prstGeom prst="line">
            <a:avLst/>
          </a:prstGeom>
          <a:ln w="25400">
            <a:solidFill>
              <a:srgbClr val="BBC4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0" y="1371600"/>
            <a:ext cx="9144000" cy="1588"/>
          </a:xfrm>
          <a:prstGeom prst="line">
            <a:avLst/>
          </a:prstGeom>
          <a:ln w="38100">
            <a:solidFill>
              <a:srgbClr val="55650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Converted old hotels</a:t>
            </a:r>
          </a:p>
          <a:p>
            <a:r>
              <a:rPr lang="en-US" dirty="0" smtClean="0"/>
              <a:t>Subsidized Units</a:t>
            </a:r>
          </a:p>
          <a:p>
            <a:r>
              <a:rPr lang="en-US" dirty="0" smtClean="0"/>
              <a:t>Rented Basements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4000" r="79419"/>
          <a:stretch>
            <a:fillRect/>
          </a:stretch>
        </p:blipFill>
        <p:spPr bwMode="auto">
          <a:xfrm>
            <a:off x="8153400" y="5943600"/>
            <a:ext cx="838200" cy="843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556508"/>
                </a:solidFill>
              </a:rPr>
              <a:t>Case Studies</a:t>
            </a:r>
            <a:endParaRPr lang="en-US" dirty="0">
              <a:solidFill>
                <a:schemeClr val="accent3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0" y="1219200"/>
            <a:ext cx="9144000" cy="1588"/>
          </a:xfrm>
          <a:prstGeom prst="line">
            <a:avLst/>
          </a:prstGeom>
          <a:ln w="25400">
            <a:solidFill>
              <a:srgbClr val="BBC4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0" y="1371600"/>
            <a:ext cx="9144000" cy="1588"/>
          </a:xfrm>
          <a:prstGeom prst="line">
            <a:avLst/>
          </a:prstGeom>
          <a:ln w="38100">
            <a:solidFill>
              <a:srgbClr val="55650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3528377"/>
              </p:ext>
            </p:extLst>
          </p:nvPr>
        </p:nvGraphicFramePr>
        <p:xfrm>
          <a:off x="457200" y="1524000"/>
          <a:ext cx="7924800" cy="4495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/>
                <a:gridCol w="1981200"/>
                <a:gridCol w="1981200"/>
                <a:gridCol w="1981200"/>
              </a:tblGrid>
              <a:tr h="738283">
                <a:tc>
                  <a:txBody>
                    <a:bodyPr/>
                    <a:lstStyle/>
                    <a:p>
                      <a:r>
                        <a:rPr lang="en-US" b="1" dirty="0" smtClean="0"/>
                        <a:t>City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Avg. Age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Avg.</a:t>
                      </a:r>
                      <a:r>
                        <a:rPr lang="en-US" b="1" baseline="0" dirty="0" smtClean="0"/>
                        <a:t> Commute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% of Income</a:t>
                      </a:r>
                      <a:endParaRPr lang="en-US" b="1" dirty="0"/>
                    </a:p>
                  </a:txBody>
                  <a:tcPr/>
                </a:tc>
              </a:tr>
              <a:tr h="939379">
                <a:tc>
                  <a:txBody>
                    <a:bodyPr/>
                    <a:lstStyle/>
                    <a:p>
                      <a:r>
                        <a:rPr lang="en-US" b="1" dirty="0" smtClean="0"/>
                        <a:t>Ashton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22%</a:t>
                      </a:r>
                      <a:endParaRPr lang="en-US" dirty="0"/>
                    </a:p>
                  </a:txBody>
                  <a:tcPr/>
                </a:tc>
              </a:tr>
              <a:tr h="939379">
                <a:tc>
                  <a:txBody>
                    <a:bodyPr/>
                    <a:lstStyle/>
                    <a:p>
                      <a:r>
                        <a:rPr lang="en-US" b="1" dirty="0" smtClean="0"/>
                        <a:t>Victor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8.75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0%</a:t>
                      </a:r>
                      <a:endParaRPr lang="en-US" dirty="0"/>
                    </a:p>
                  </a:txBody>
                  <a:tcPr/>
                </a:tc>
              </a:tr>
              <a:tr h="939379">
                <a:tc>
                  <a:txBody>
                    <a:bodyPr/>
                    <a:lstStyle/>
                    <a:p>
                      <a:r>
                        <a:rPr lang="en-US" b="1" dirty="0" smtClean="0"/>
                        <a:t>St. Anthony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13.56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27.78%</a:t>
                      </a:r>
                      <a:endParaRPr lang="en-US" dirty="0"/>
                    </a:p>
                  </a:txBody>
                  <a:tcPr/>
                </a:tc>
              </a:tr>
              <a:tr h="939379">
                <a:tc>
                  <a:txBody>
                    <a:bodyPr/>
                    <a:lstStyle/>
                    <a:p>
                      <a:r>
                        <a:rPr lang="en-US" b="1" dirty="0" smtClean="0"/>
                        <a:t>Rexburg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36.80%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15149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4000" r="79419"/>
          <a:stretch>
            <a:fillRect/>
          </a:stretch>
        </p:blipFill>
        <p:spPr bwMode="auto">
          <a:xfrm>
            <a:off x="8153400" y="5943600"/>
            <a:ext cx="838200" cy="843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556508"/>
                </a:solidFill>
              </a:rPr>
              <a:t>Recommendations</a:t>
            </a:r>
            <a:endParaRPr lang="en-US" dirty="0">
              <a:solidFill>
                <a:schemeClr val="accent3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0" y="1219200"/>
            <a:ext cx="9144000" cy="1588"/>
          </a:xfrm>
          <a:prstGeom prst="line">
            <a:avLst/>
          </a:prstGeom>
          <a:ln w="25400">
            <a:solidFill>
              <a:srgbClr val="BBC4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0" y="1371600"/>
            <a:ext cx="9144000" cy="1588"/>
          </a:xfrm>
          <a:prstGeom prst="line">
            <a:avLst/>
          </a:prstGeom>
          <a:ln w="38100">
            <a:solidFill>
              <a:srgbClr val="55650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8867352"/>
              </p:ext>
            </p:extLst>
          </p:nvPr>
        </p:nvGraphicFramePr>
        <p:xfrm>
          <a:off x="1524000" y="1600200"/>
          <a:ext cx="6096000" cy="30378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Area of Concern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Rexburg</a:t>
                      </a:r>
                    </a:p>
                    <a:p>
                      <a:r>
                        <a:rPr lang="en-US" dirty="0" smtClean="0"/>
                        <a:t>     </a:t>
                      </a:r>
                      <a:r>
                        <a:rPr lang="en-US" dirty="0" smtClean="0"/>
                        <a:t>- Over </a:t>
                      </a:r>
                      <a:r>
                        <a:rPr lang="en-US" dirty="0" smtClean="0"/>
                        <a:t>60% of renters pay more than 30% of income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Driggs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    - Long commute time (</a:t>
                      </a:r>
                      <a:r>
                        <a:rPr lang="en-US" dirty="0" smtClean="0"/>
                        <a:t>31.9 </a:t>
                      </a:r>
                      <a:r>
                        <a:rPr lang="en-US" dirty="0" smtClean="0"/>
                        <a:t>Minutes)</a:t>
                      </a:r>
                    </a:p>
                    <a:p>
                      <a:r>
                        <a:rPr lang="en-US" dirty="0" smtClean="0"/>
                        <a:t>    - </a:t>
                      </a:r>
                      <a:r>
                        <a:rPr lang="en-US" dirty="0" smtClean="0"/>
                        <a:t>38% of households pay more than 30% of income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Victor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-</a:t>
                      </a:r>
                      <a:r>
                        <a:rPr lang="en-US" baseline="0" dirty="0" smtClean="0"/>
                        <a:t> Average commute time of 29.2 minutes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4000" r="79419"/>
          <a:stretch>
            <a:fillRect/>
          </a:stretch>
        </p:blipFill>
        <p:spPr bwMode="auto">
          <a:xfrm>
            <a:off x="8153400" y="5943600"/>
            <a:ext cx="838200" cy="843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556508"/>
                </a:solidFill>
              </a:rPr>
              <a:t>Madison County</a:t>
            </a:r>
            <a:endParaRPr lang="en-US" dirty="0">
              <a:solidFill>
                <a:schemeClr val="accent3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0" y="1219200"/>
            <a:ext cx="9144000" cy="1588"/>
          </a:xfrm>
          <a:prstGeom prst="line">
            <a:avLst/>
          </a:prstGeom>
          <a:ln w="25400">
            <a:solidFill>
              <a:srgbClr val="BBC4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0" y="1371600"/>
            <a:ext cx="9144000" cy="1588"/>
          </a:xfrm>
          <a:prstGeom prst="line">
            <a:avLst/>
          </a:prstGeom>
          <a:ln w="38100">
            <a:solidFill>
              <a:srgbClr val="55650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Median Income: $35,461</a:t>
            </a:r>
          </a:p>
          <a:p>
            <a:r>
              <a:rPr lang="en-US" dirty="0" smtClean="0"/>
              <a:t>Mean Income: $48,780</a:t>
            </a:r>
          </a:p>
          <a:p>
            <a:r>
              <a:rPr lang="en-US" dirty="0" smtClean="0"/>
              <a:t>37.50% make less than $25,000/Year</a:t>
            </a:r>
          </a:p>
          <a:p>
            <a:r>
              <a:rPr lang="en-US" dirty="0" smtClean="0"/>
              <a:t>Median Home Value: $176,800</a:t>
            </a:r>
          </a:p>
          <a:p>
            <a:r>
              <a:rPr lang="en-US" dirty="0" smtClean="0"/>
              <a:t>36.7% of those with a mortgage pay 30% or more on housing</a:t>
            </a:r>
          </a:p>
          <a:p>
            <a:r>
              <a:rPr lang="en-US" dirty="0" smtClean="0"/>
              <a:t>65% of renters pay more than 30%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4000" r="79419"/>
          <a:stretch>
            <a:fillRect/>
          </a:stretch>
        </p:blipFill>
        <p:spPr bwMode="auto">
          <a:xfrm>
            <a:off x="8153400" y="5943600"/>
            <a:ext cx="838200" cy="843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556508"/>
                </a:solidFill>
              </a:rPr>
              <a:t>Teton County (Idaho)</a:t>
            </a:r>
            <a:endParaRPr lang="en-US" dirty="0">
              <a:solidFill>
                <a:schemeClr val="accent3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0" y="1219200"/>
            <a:ext cx="9144000" cy="1588"/>
          </a:xfrm>
          <a:prstGeom prst="line">
            <a:avLst/>
          </a:prstGeom>
          <a:ln w="25400">
            <a:solidFill>
              <a:srgbClr val="BBC4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0" y="1371600"/>
            <a:ext cx="9144000" cy="1588"/>
          </a:xfrm>
          <a:prstGeom prst="line">
            <a:avLst/>
          </a:prstGeom>
          <a:ln w="38100">
            <a:solidFill>
              <a:srgbClr val="55650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Average Commute Time: 24.6 minutes</a:t>
            </a:r>
          </a:p>
          <a:p>
            <a:r>
              <a:rPr lang="en-US" dirty="0" smtClean="0"/>
              <a:t>Median Income: $53,364</a:t>
            </a:r>
          </a:p>
          <a:p>
            <a:r>
              <a:rPr lang="en-US" dirty="0" smtClean="0"/>
              <a:t>Mean Income: $61,276</a:t>
            </a:r>
          </a:p>
          <a:p>
            <a:r>
              <a:rPr lang="en-US" dirty="0" smtClean="0"/>
              <a:t>Median Home Value: $294,800</a:t>
            </a:r>
          </a:p>
          <a:p>
            <a:r>
              <a:rPr lang="en-US" dirty="0" smtClean="0"/>
              <a:t>51% with mortgage pay more than 30%</a:t>
            </a:r>
          </a:p>
          <a:p>
            <a:r>
              <a:rPr lang="en-US" dirty="0" smtClean="0"/>
              <a:t>34.1% renting pay more than 30%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4000" r="79419"/>
          <a:stretch>
            <a:fillRect/>
          </a:stretch>
        </p:blipFill>
        <p:spPr bwMode="auto">
          <a:xfrm>
            <a:off x="8153400" y="5943600"/>
            <a:ext cx="838200" cy="843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556508"/>
                </a:solidFill>
              </a:rPr>
              <a:t>Teton County (Wyoming)</a:t>
            </a:r>
            <a:endParaRPr lang="en-US" dirty="0">
              <a:solidFill>
                <a:schemeClr val="accent3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0" y="1219200"/>
            <a:ext cx="9144000" cy="1588"/>
          </a:xfrm>
          <a:prstGeom prst="line">
            <a:avLst/>
          </a:prstGeom>
          <a:ln w="25400">
            <a:solidFill>
              <a:srgbClr val="BBC4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0" y="1371600"/>
            <a:ext cx="9144000" cy="1588"/>
          </a:xfrm>
          <a:prstGeom prst="line">
            <a:avLst/>
          </a:prstGeom>
          <a:ln w="38100">
            <a:solidFill>
              <a:srgbClr val="55650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Median Income: $66,237</a:t>
            </a:r>
          </a:p>
          <a:p>
            <a:r>
              <a:rPr lang="en-US" dirty="0" smtClean="0"/>
              <a:t>Mean Income: $106,096</a:t>
            </a:r>
          </a:p>
          <a:p>
            <a:r>
              <a:rPr lang="en-US" dirty="0" smtClean="0"/>
              <a:t>Median Home Value: $723,700</a:t>
            </a:r>
          </a:p>
          <a:p>
            <a:r>
              <a:rPr lang="en-US" dirty="0" smtClean="0"/>
              <a:t>39.5% with a mortgage pay more than 30%</a:t>
            </a:r>
          </a:p>
          <a:p>
            <a:r>
              <a:rPr lang="en-US" dirty="0" smtClean="0"/>
              <a:t>46.7% renting pay more than 30%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4000" r="79419"/>
          <a:stretch>
            <a:fillRect/>
          </a:stretch>
        </p:blipFill>
        <p:spPr bwMode="auto">
          <a:xfrm>
            <a:off x="8153400" y="5943600"/>
            <a:ext cx="838200" cy="843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556508"/>
                </a:solidFill>
              </a:rPr>
              <a:t>Rexburg</a:t>
            </a:r>
            <a:endParaRPr lang="en-US" dirty="0">
              <a:solidFill>
                <a:schemeClr val="accent3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0" y="1219200"/>
            <a:ext cx="9144000" cy="1588"/>
          </a:xfrm>
          <a:prstGeom prst="line">
            <a:avLst/>
          </a:prstGeom>
          <a:ln w="25400">
            <a:solidFill>
              <a:srgbClr val="BBC4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0" y="1371600"/>
            <a:ext cx="9144000" cy="1588"/>
          </a:xfrm>
          <a:prstGeom prst="line">
            <a:avLst/>
          </a:prstGeom>
          <a:ln w="38100">
            <a:solidFill>
              <a:srgbClr val="55650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Median Income: $27,585</a:t>
            </a:r>
          </a:p>
          <a:p>
            <a:r>
              <a:rPr lang="en-US" dirty="0" smtClean="0"/>
              <a:t>Mean Income: $43,653</a:t>
            </a:r>
          </a:p>
          <a:p>
            <a:r>
              <a:rPr lang="en-US" dirty="0" smtClean="0"/>
              <a:t>Median Home Value: $171,000</a:t>
            </a:r>
          </a:p>
          <a:p>
            <a:r>
              <a:rPr lang="en-US" dirty="0" smtClean="0"/>
              <a:t>30.8% with a mortgage pay more than 30%</a:t>
            </a:r>
          </a:p>
          <a:p>
            <a:r>
              <a:rPr lang="en-US" dirty="0" smtClean="0"/>
              <a:t>63.3% renting pay more than 30%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4000" r="79419"/>
          <a:stretch>
            <a:fillRect/>
          </a:stretch>
        </p:blipFill>
        <p:spPr bwMode="auto">
          <a:xfrm>
            <a:off x="8153400" y="5943600"/>
            <a:ext cx="838200" cy="843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556508"/>
                </a:solidFill>
              </a:rPr>
              <a:t>St. Anthony</a:t>
            </a:r>
            <a:endParaRPr lang="en-US" dirty="0">
              <a:solidFill>
                <a:schemeClr val="accent3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0" y="1219200"/>
            <a:ext cx="9144000" cy="1588"/>
          </a:xfrm>
          <a:prstGeom prst="line">
            <a:avLst/>
          </a:prstGeom>
          <a:ln w="25400">
            <a:solidFill>
              <a:srgbClr val="BBC4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0" y="1371600"/>
            <a:ext cx="9144000" cy="1588"/>
          </a:xfrm>
          <a:prstGeom prst="line">
            <a:avLst/>
          </a:prstGeom>
          <a:ln w="38100">
            <a:solidFill>
              <a:srgbClr val="55650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Average commute time: 19 minutes</a:t>
            </a:r>
          </a:p>
          <a:p>
            <a:r>
              <a:rPr lang="en-US" dirty="0" smtClean="0"/>
              <a:t>Median Income: $38,395</a:t>
            </a:r>
          </a:p>
          <a:p>
            <a:r>
              <a:rPr lang="en-US" dirty="0" smtClean="0"/>
              <a:t>Mean Income: $44,603</a:t>
            </a:r>
          </a:p>
          <a:p>
            <a:r>
              <a:rPr lang="en-US" dirty="0" smtClean="0"/>
              <a:t>Median Home Value: $86,000</a:t>
            </a:r>
          </a:p>
          <a:p>
            <a:r>
              <a:rPr lang="en-US" dirty="0" smtClean="0"/>
              <a:t>28.9% with a mortgage pay more than 30%</a:t>
            </a:r>
          </a:p>
          <a:p>
            <a:r>
              <a:rPr lang="en-US" dirty="0" smtClean="0"/>
              <a:t>17.8% renting pay more than 30%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4000" r="79419"/>
          <a:stretch>
            <a:fillRect/>
          </a:stretch>
        </p:blipFill>
        <p:spPr bwMode="auto">
          <a:xfrm>
            <a:off x="8153400" y="5943600"/>
            <a:ext cx="838200" cy="843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556508"/>
                </a:solidFill>
              </a:rPr>
              <a:t>Ashton</a:t>
            </a:r>
            <a:endParaRPr lang="en-US" dirty="0">
              <a:solidFill>
                <a:schemeClr val="accent3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0" y="1219200"/>
            <a:ext cx="9144000" cy="1588"/>
          </a:xfrm>
          <a:prstGeom prst="line">
            <a:avLst/>
          </a:prstGeom>
          <a:ln w="25400">
            <a:solidFill>
              <a:srgbClr val="BBC4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0" y="1371600"/>
            <a:ext cx="9144000" cy="1588"/>
          </a:xfrm>
          <a:prstGeom prst="line">
            <a:avLst/>
          </a:prstGeom>
          <a:ln w="38100">
            <a:solidFill>
              <a:srgbClr val="55650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Median Income: $38,347</a:t>
            </a:r>
          </a:p>
          <a:p>
            <a:r>
              <a:rPr lang="en-US" dirty="0" smtClean="0"/>
              <a:t>Mean Income: $40,380</a:t>
            </a:r>
          </a:p>
          <a:p>
            <a:r>
              <a:rPr lang="en-US" dirty="0" smtClean="0"/>
              <a:t>Median Home Value: $101,500</a:t>
            </a:r>
          </a:p>
          <a:p>
            <a:r>
              <a:rPr lang="en-US" dirty="0" smtClean="0"/>
              <a:t>21.8% with a mortgage pay more than 30%</a:t>
            </a:r>
          </a:p>
          <a:p>
            <a:r>
              <a:rPr lang="en-US" dirty="0" smtClean="0"/>
              <a:t>34.6% renting pay more than 30%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4000" r="79419"/>
          <a:stretch>
            <a:fillRect/>
          </a:stretch>
        </p:blipFill>
        <p:spPr bwMode="auto">
          <a:xfrm>
            <a:off x="8153400" y="5943600"/>
            <a:ext cx="838200" cy="843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556508"/>
                </a:solidFill>
              </a:rPr>
              <a:t>Island Park</a:t>
            </a:r>
            <a:endParaRPr lang="en-US" dirty="0">
              <a:solidFill>
                <a:schemeClr val="accent3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0" y="1219200"/>
            <a:ext cx="9144000" cy="1588"/>
          </a:xfrm>
          <a:prstGeom prst="line">
            <a:avLst/>
          </a:prstGeom>
          <a:ln w="25400">
            <a:solidFill>
              <a:srgbClr val="BBC4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0" y="1371600"/>
            <a:ext cx="9144000" cy="1588"/>
          </a:xfrm>
          <a:prstGeom prst="line">
            <a:avLst/>
          </a:prstGeom>
          <a:ln w="38100">
            <a:solidFill>
              <a:srgbClr val="55650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Median Income: $27,750</a:t>
            </a:r>
          </a:p>
          <a:p>
            <a:r>
              <a:rPr lang="en-US" dirty="0" smtClean="0"/>
              <a:t>Mean Income: $41,130</a:t>
            </a:r>
          </a:p>
          <a:p>
            <a:r>
              <a:rPr lang="en-US" dirty="0" smtClean="0"/>
              <a:t>Median Home Value: $192,100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E Cente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556508"/>
      </a:accent1>
      <a:accent2>
        <a:srgbClr val="BBC41F"/>
      </a:accent2>
      <a:accent3>
        <a:srgbClr val="A9CAD8"/>
      </a:accent3>
      <a:accent4>
        <a:srgbClr val="5A798C"/>
      </a:accent4>
      <a:accent5>
        <a:srgbClr val="636467"/>
      </a:accent5>
      <a:accent6>
        <a:srgbClr val="374C59"/>
      </a:accent6>
      <a:hlink>
        <a:srgbClr val="5A798C"/>
      </a:hlink>
      <a:folHlink>
        <a:srgbClr val="374C59"/>
      </a:folHlink>
    </a:clrScheme>
    <a:fontScheme name="Custom 1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4185</TotalTime>
  <Words>557</Words>
  <Application>Microsoft Macintosh PowerPoint</Application>
  <PresentationFormat>On-screen Show (4:3)</PresentationFormat>
  <Paragraphs>139</Paragraphs>
  <Slides>22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PowerPoint Presentation</vt:lpstr>
      <vt:lpstr>Fremont County</vt:lpstr>
      <vt:lpstr>Madison County</vt:lpstr>
      <vt:lpstr>Teton County (Idaho)</vt:lpstr>
      <vt:lpstr>Teton County (Wyoming)</vt:lpstr>
      <vt:lpstr>Rexburg</vt:lpstr>
      <vt:lpstr>St. Anthony</vt:lpstr>
      <vt:lpstr>Ashton</vt:lpstr>
      <vt:lpstr>Island Park</vt:lpstr>
      <vt:lpstr>Driggs</vt:lpstr>
      <vt:lpstr>Victor</vt:lpstr>
      <vt:lpstr>County Comparison</vt:lpstr>
      <vt:lpstr>County Comparison</vt:lpstr>
      <vt:lpstr>County Comparison</vt:lpstr>
      <vt:lpstr>County Comparison</vt:lpstr>
      <vt:lpstr>County Comparison</vt:lpstr>
      <vt:lpstr>County Comparison</vt:lpstr>
      <vt:lpstr>City Comparison</vt:lpstr>
      <vt:lpstr>City Comparison</vt:lpstr>
      <vt:lpstr>Alternative Housing Options</vt:lpstr>
      <vt:lpstr>Case Studies</vt:lpstr>
      <vt:lpstr>Recommendations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Katrina Combs</dc:creator>
  <cp:lastModifiedBy>Jeffrey Ryan</cp:lastModifiedBy>
  <cp:revision>147</cp:revision>
  <dcterms:created xsi:type="dcterms:W3CDTF">2012-07-06T21:08:28Z</dcterms:created>
  <dcterms:modified xsi:type="dcterms:W3CDTF">2012-07-13T20:09:12Z</dcterms:modified>
</cp:coreProperties>
</file>